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omments/comment1.xml" ContentType="application/vnd.openxmlformats-officedocument.presentationml.comments+xml"/>
  <Override PartName="/ppt/comments/comment2.xml" ContentType="application/vnd.openxmlformats-officedocument.presentationml.comments+xml"/>
  <Override PartName="/ppt/comments/comment3.xml" ContentType="application/vnd.openxmlformats-officedocument.presentationml.comments+xml"/>
  <Override PartName="/ppt/comments/comment4.xml" ContentType="application/vnd.openxmlformats-officedocument.presentationml.comments+xml"/>
  <Override PartName="/ppt/comments/comment5.xml" ContentType="application/vnd.openxmlformats-officedocument.presentationml.comments+xml"/>
  <Override PartName="/ppt/comments/comment6.xml" ContentType="application/vnd.openxmlformats-officedocument.presentationml.comments+xml"/>
  <Override PartName="/ppt/comments/comment7.xml" ContentType="application/vnd.openxmlformats-officedocument.presentationml.comments+xml"/>
  <Override PartName="/ppt/comments/comment8.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301" r:id="rId2"/>
    <p:sldId id="256" r:id="rId3"/>
    <p:sldId id="288" r:id="rId4"/>
    <p:sldId id="257" r:id="rId5"/>
    <p:sldId id="258" r:id="rId6"/>
    <p:sldId id="286" r:id="rId7"/>
    <p:sldId id="287" r:id="rId8"/>
    <p:sldId id="289" r:id="rId9"/>
    <p:sldId id="259" r:id="rId10"/>
    <p:sldId id="260" r:id="rId11"/>
    <p:sldId id="261" r:id="rId12"/>
    <p:sldId id="290" r:id="rId13"/>
    <p:sldId id="264" r:id="rId14"/>
    <p:sldId id="291" r:id="rId15"/>
    <p:sldId id="292" r:id="rId16"/>
    <p:sldId id="293" r:id="rId17"/>
    <p:sldId id="262" r:id="rId18"/>
    <p:sldId id="296" r:id="rId19"/>
    <p:sldId id="263" r:id="rId20"/>
    <p:sldId id="294" r:id="rId21"/>
    <p:sldId id="295" r:id="rId22"/>
    <p:sldId id="265" r:id="rId23"/>
    <p:sldId id="266" r:id="rId24"/>
    <p:sldId id="267" r:id="rId25"/>
    <p:sldId id="268" r:id="rId26"/>
    <p:sldId id="298" r:id="rId27"/>
    <p:sldId id="269" r:id="rId28"/>
    <p:sldId id="270" r:id="rId29"/>
    <p:sldId id="271" r:id="rId30"/>
    <p:sldId id="299" r:id="rId31"/>
    <p:sldId id="272" r:id="rId32"/>
    <p:sldId id="273" r:id="rId33"/>
    <p:sldId id="274" r:id="rId34"/>
    <p:sldId id="275" r:id="rId35"/>
    <p:sldId id="276" r:id="rId36"/>
    <p:sldId id="277" r:id="rId37"/>
    <p:sldId id="278" r:id="rId38"/>
    <p:sldId id="300" r:id="rId39"/>
    <p:sldId id="279" r:id="rId40"/>
    <p:sldId id="280" r:id="rId41"/>
    <p:sldId id="281" r:id="rId42"/>
    <p:sldId id="282" r:id="rId43"/>
    <p:sldId id="283" r:id="rId44"/>
    <p:sldId id="284" r:id="rId45"/>
    <p:sldId id="285" r:id="rId46"/>
  </p:sldIdLst>
  <p:sldSz cx="7772400" cy="100584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brannen" initials="g" lastIdx="19" clrIdx="0">
    <p:extLst>
      <p:ext uri="{19B8F6BF-5375-455C-9EA6-DF929625EA0E}">
        <p15:presenceInfo xmlns:p15="http://schemas.microsoft.com/office/powerpoint/2012/main" userId="gbranne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70" autoAdjust="0"/>
    <p:restoredTop sz="94660"/>
  </p:normalViewPr>
  <p:slideViewPr>
    <p:cSldViewPr snapToGrid="0">
      <p:cViewPr varScale="1">
        <p:scale>
          <a:sx n="80" d="100"/>
          <a:sy n="80" d="100"/>
        </p:scale>
        <p:origin x="2190"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5-07-21T10:43:15.753" idx="1">
    <p:pos x="10" y="10"/>
    <p:text/>
    <p:extLst>
      <p:ext uri="{C676402C-5697-4E1C-873F-D02D1690AC5C}">
        <p15:threadingInfo xmlns:p15="http://schemas.microsoft.com/office/powerpoint/2012/main" timeZoneBias="24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5-07-21T10:53:11.494" idx="5">
    <p:pos x="2655" y="480"/>
    <p:text>I would move this to the first page of the section</p:text>
    <p:extLst>
      <p:ext uri="{C676402C-5697-4E1C-873F-D02D1690AC5C}">
        <p15:threadingInfo xmlns:p15="http://schemas.microsoft.com/office/powerpoint/2012/main" timeZoneBias="240"/>
      </p:ext>
    </p:extLst>
  </p:cm>
  <p:cm authorId="1" dt="2015-07-21T10:58:02.010" idx="7">
    <p:pos x="2478" y="3486"/>
    <p:text>List out the how they get to the control panel...Menu option NAV 5, Option "U" to update,.....</p:text>
    <p:extLst>
      <p:ext uri="{C676402C-5697-4E1C-873F-D02D1690AC5C}">
        <p15:threadingInfo xmlns:p15="http://schemas.microsoft.com/office/powerpoint/2012/main" timeZoneBias="24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15-07-21T11:02:20.305" idx="8">
    <p:pos x="409" y="705"/>
    <p:text>Would move this to the first page of Invoices</p:text>
    <p:extLst>
      <p:ext uri="{C676402C-5697-4E1C-873F-D02D1690AC5C}">
        <p15:threadingInfo xmlns:p15="http://schemas.microsoft.com/office/powerpoint/2012/main" timeZoneBias="240"/>
      </p:ext>
    </p:extLst>
  </p:cm>
  <p:cm authorId="1" dt="2015-07-21T11:06:25.080" idx="11">
    <p:pos x="2645" y="3486"/>
    <p:text>Move graphic on first page here so it follows the text</p:text>
    <p:extLst>
      <p:ext uri="{C676402C-5697-4E1C-873F-D02D1690AC5C}">
        <p15:threadingInfo xmlns:p15="http://schemas.microsoft.com/office/powerpoint/2012/main" timeZoneBias="240"/>
      </p:ext>
    </p:extLst>
  </p:cm>
  <p:cm authorId="1" dt="2015-07-21T11:07:06.342" idx="12">
    <p:pos x="2872" y="4108"/>
    <p:text>gbrannen	7/21/2015
Move graphic on first page here so it follows the text</p:text>
    <p:extLst>
      <p:ext uri="{C676402C-5697-4E1C-873F-D02D1690AC5C}">
        <p15:threadingInfo xmlns:p15="http://schemas.microsoft.com/office/powerpoint/2012/main" timeZoneBias="24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1" dt="2015-07-21T11:08:48.418" idx="13">
    <p:pos x="409" y="705"/>
    <p:text>Move to first page.</p:text>
    <p:extLst>
      <p:ext uri="{C676402C-5697-4E1C-873F-D02D1690AC5C}">
        <p15:threadingInfo xmlns:p15="http://schemas.microsoft.com/office/powerpoint/2012/main" timeZoneBias="240"/>
      </p:ext>
    </p:extLst>
  </p:cm>
  <p:cm authorId="1" dt="2015-07-21T11:09:15.145" idx="14">
    <p:pos x="2645" y="3183"/>
    <p:text>Move first graphic on next page to go under this text</p:text>
    <p:extLst>
      <p:ext uri="{C676402C-5697-4E1C-873F-D02D1690AC5C}">
        <p15:threadingInfo xmlns:p15="http://schemas.microsoft.com/office/powerpoint/2012/main" timeZoneBias="240"/>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1" dt="2015-07-21T11:10:16.688" idx="15">
    <p:pos x="10" y="10"/>
    <p:text/>
    <p:extLst>
      <p:ext uri="{C676402C-5697-4E1C-873F-D02D1690AC5C}">
        <p15:threadingInfo xmlns:p15="http://schemas.microsoft.com/office/powerpoint/2012/main" timeZoneBias="240"/>
      </p:ext>
    </p:extLst>
  </p:cm>
</p:cmLst>
</file>

<file path=ppt/comments/comment6.xml><?xml version="1.0" encoding="utf-8"?>
<p:cmLst xmlns:a="http://schemas.openxmlformats.org/drawingml/2006/main" xmlns:r="http://schemas.openxmlformats.org/officeDocument/2006/relationships" xmlns:p="http://schemas.openxmlformats.org/presentationml/2006/main">
  <p:cm authorId="1" dt="2015-07-21T12:51:27.641" idx="18">
    <p:pos x="409" y="705"/>
    <p:text>Is this title correct? Even if it is I found it to be confusing. Maybe it should read "Purchase Orders. and with all the other sections I would move this intro/set-up stuf ot hte beginning of the section</p:text>
    <p:extLst>
      <p:ext uri="{C676402C-5697-4E1C-873F-D02D1690AC5C}">
        <p15:threadingInfo xmlns:p15="http://schemas.microsoft.com/office/powerpoint/2012/main" timeZoneBias="240"/>
      </p:ext>
    </p:extLst>
  </p:cm>
</p:cmLst>
</file>

<file path=ppt/comments/comment7.xml><?xml version="1.0" encoding="utf-8"?>
<p:cmLst xmlns:a="http://schemas.openxmlformats.org/drawingml/2006/main" xmlns:r="http://schemas.openxmlformats.org/officeDocument/2006/relationships" xmlns:p="http://schemas.openxmlformats.org/presentationml/2006/main">
  <p:cm authorId="1" dt="2015-07-21T11:14:57.240" idx="16">
    <p:pos x="2958" y="3148"/>
    <p:text>I would add Warehouse or something like that to this title. When I first looked at it I thought is was about how I could receive doucments from someone else.</p:text>
    <p:extLst>
      <p:ext uri="{C676402C-5697-4E1C-873F-D02D1690AC5C}">
        <p15:threadingInfo xmlns:p15="http://schemas.microsoft.com/office/powerpoint/2012/main" timeZoneBias="240"/>
      </p:ext>
    </p:extLst>
  </p:cm>
  <p:cm authorId="1" dt="2015-07-21T11:17:46.344" idx="17">
    <p:pos x="10" y="10"/>
    <p:text>Does this section need and anoverview and set-up. Something like..."Dancik has several froms to aid your warehouse personnel receive and warehouse inventory. The forms are generated using menu option WAR 9 and the labels are printed using menu option ........................................... The labels shown in this document are just a small sample of the labels available. For a complete list refer to Dancik's online help at www.dancik.com.</p:text>
    <p:extLst>
      <p:ext uri="{C676402C-5697-4E1C-873F-D02D1690AC5C}">
        <p15:threadingInfo xmlns:p15="http://schemas.microsoft.com/office/powerpoint/2012/main" timeZoneBias="240"/>
      </p:ext>
    </p:extLst>
  </p:cm>
</p:cmLst>
</file>

<file path=ppt/comments/comment8.xml><?xml version="1.0" encoding="utf-8"?>
<p:cmLst xmlns:a="http://schemas.openxmlformats.org/drawingml/2006/main" xmlns:r="http://schemas.openxmlformats.org/officeDocument/2006/relationships" xmlns:p="http://schemas.openxmlformats.org/presentationml/2006/main">
  <p:cm authorId="1" dt="2015-07-21T12:53:40.818" idx="19">
    <p:pos x="2269" y="3239"/>
    <p:text>This section lacks the intro/sewt-up piece</p:text>
    <p:extLst>
      <p:ext uri="{C676402C-5697-4E1C-873F-D02D1690AC5C}">
        <p15:threadingInfo xmlns:p15="http://schemas.microsoft.com/office/powerpoint/2012/main" timeZoneBias="240"/>
      </p:ext>
    </p:extLs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5100"/>
            </a:lvl1pPr>
          </a:lstStyle>
          <a:p>
            <a:r>
              <a:rPr lang="en-US" smtClean="0"/>
              <a:t>Click to edit Master title style</a:t>
            </a:r>
            <a:endParaRPr lang="en-US" dirty="0"/>
          </a:p>
        </p:txBody>
      </p:sp>
      <p:sp>
        <p:nvSpPr>
          <p:cNvPr id="3" name="Subtitle 2"/>
          <p:cNvSpPr>
            <a:spLocks noGrp="1"/>
          </p:cNvSpPr>
          <p:nvPr>
            <p:ph type="subTitle" idx="1"/>
          </p:nvPr>
        </p:nvSpPr>
        <p:spPr>
          <a:xfrm>
            <a:off x="971550" y="5282989"/>
            <a:ext cx="5829300" cy="2428451"/>
          </a:xfrm>
        </p:spPr>
        <p:txBody>
          <a:bodyPr/>
          <a:lstStyle>
            <a:lvl1pPr marL="0" indent="0" algn="ctr">
              <a:buNone/>
              <a:defRPr sz="2040"/>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FA3F5EF-F264-4CDA-AC44-498127601E05}" type="datetimeFigureOut">
              <a:rPr lang="en-US" smtClean="0"/>
              <a:t>7/21/2015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CBCB10-6913-4FF6-BE8F-AB225EE28960}" type="slidenum">
              <a:rPr lang="en-US" smtClean="0"/>
              <a:t>‹#›</a:t>
            </a:fld>
            <a:endParaRPr lang="en-US"/>
          </a:p>
        </p:txBody>
      </p:sp>
    </p:spTree>
    <p:extLst>
      <p:ext uri="{BB962C8B-B14F-4D97-AF65-F5344CB8AC3E}">
        <p14:creationId xmlns:p14="http://schemas.microsoft.com/office/powerpoint/2010/main" val="18988108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FA3F5EF-F264-4CDA-AC44-498127601E05}" type="datetimeFigureOut">
              <a:rPr lang="en-US" smtClean="0"/>
              <a:t>7/21/2015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CBCB10-6913-4FF6-BE8F-AB225EE28960}" type="slidenum">
              <a:rPr lang="en-US" smtClean="0"/>
              <a:t>‹#›</a:t>
            </a:fld>
            <a:endParaRPr lang="en-US"/>
          </a:p>
        </p:txBody>
      </p:sp>
    </p:spTree>
    <p:extLst>
      <p:ext uri="{BB962C8B-B14F-4D97-AF65-F5344CB8AC3E}">
        <p14:creationId xmlns:p14="http://schemas.microsoft.com/office/powerpoint/2010/main" val="10828409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FA3F5EF-F264-4CDA-AC44-498127601E05}" type="datetimeFigureOut">
              <a:rPr lang="en-US" smtClean="0"/>
              <a:t>7/21/2015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CBCB10-6913-4FF6-BE8F-AB225EE28960}" type="slidenum">
              <a:rPr lang="en-US" smtClean="0"/>
              <a:t>‹#›</a:t>
            </a:fld>
            <a:endParaRPr lang="en-US"/>
          </a:p>
        </p:txBody>
      </p:sp>
    </p:spTree>
    <p:extLst>
      <p:ext uri="{BB962C8B-B14F-4D97-AF65-F5344CB8AC3E}">
        <p14:creationId xmlns:p14="http://schemas.microsoft.com/office/powerpoint/2010/main" val="6202203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FA3F5EF-F264-4CDA-AC44-498127601E05}" type="datetimeFigureOut">
              <a:rPr lang="en-US" smtClean="0"/>
              <a:t>7/21/2015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CBCB10-6913-4FF6-BE8F-AB225EE28960}" type="slidenum">
              <a:rPr lang="en-US" smtClean="0"/>
              <a:t>‹#›</a:t>
            </a:fld>
            <a:endParaRPr lang="en-US"/>
          </a:p>
        </p:txBody>
      </p:sp>
    </p:spTree>
    <p:extLst>
      <p:ext uri="{BB962C8B-B14F-4D97-AF65-F5344CB8AC3E}">
        <p14:creationId xmlns:p14="http://schemas.microsoft.com/office/powerpoint/2010/main" val="12600625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5100"/>
            </a:lvl1pPr>
          </a:lstStyle>
          <a:p>
            <a:r>
              <a:rPr lang="en-US" smtClean="0"/>
              <a:t>Click to edit Master title style</a:t>
            </a:r>
            <a:endParaRPr lang="en-US" dirty="0"/>
          </a:p>
        </p:txBody>
      </p:sp>
      <p:sp>
        <p:nvSpPr>
          <p:cNvPr id="3" name="Text Placeholder 2"/>
          <p:cNvSpPr>
            <a:spLocks noGrp="1"/>
          </p:cNvSpPr>
          <p:nvPr>
            <p:ph type="body" idx="1"/>
          </p:nvPr>
        </p:nvSpPr>
        <p:spPr>
          <a:xfrm>
            <a:off x="530305" y="6731215"/>
            <a:ext cx="6703695" cy="2200274"/>
          </a:xfrm>
        </p:spPr>
        <p:txBody>
          <a:bodyPr/>
          <a:lstStyle>
            <a:lvl1pPr marL="0" indent="0">
              <a:buNone/>
              <a:defRPr sz="2040">
                <a:solidFill>
                  <a:schemeClr val="tx1"/>
                </a:solidFill>
              </a:defRPr>
            </a:lvl1pPr>
            <a:lvl2pPr marL="388620" indent="0">
              <a:buNone/>
              <a:defRPr sz="1700">
                <a:solidFill>
                  <a:schemeClr val="tx1">
                    <a:tint val="75000"/>
                  </a:schemeClr>
                </a:solidFill>
              </a:defRPr>
            </a:lvl2pPr>
            <a:lvl3pPr marL="777240" indent="0">
              <a:buNone/>
              <a:defRPr sz="1530">
                <a:solidFill>
                  <a:schemeClr val="tx1">
                    <a:tint val="75000"/>
                  </a:schemeClr>
                </a:solidFill>
              </a:defRPr>
            </a:lvl3pPr>
            <a:lvl4pPr marL="1165860" indent="0">
              <a:buNone/>
              <a:defRPr sz="1360">
                <a:solidFill>
                  <a:schemeClr val="tx1">
                    <a:tint val="75000"/>
                  </a:schemeClr>
                </a:solidFill>
              </a:defRPr>
            </a:lvl4pPr>
            <a:lvl5pPr marL="1554480" indent="0">
              <a:buNone/>
              <a:defRPr sz="1360">
                <a:solidFill>
                  <a:schemeClr val="tx1">
                    <a:tint val="75000"/>
                  </a:schemeClr>
                </a:solidFill>
              </a:defRPr>
            </a:lvl5pPr>
            <a:lvl6pPr marL="1943100" indent="0">
              <a:buNone/>
              <a:defRPr sz="1360">
                <a:solidFill>
                  <a:schemeClr val="tx1">
                    <a:tint val="75000"/>
                  </a:schemeClr>
                </a:solidFill>
              </a:defRPr>
            </a:lvl6pPr>
            <a:lvl7pPr marL="2331720" indent="0">
              <a:buNone/>
              <a:defRPr sz="1360">
                <a:solidFill>
                  <a:schemeClr val="tx1">
                    <a:tint val="75000"/>
                  </a:schemeClr>
                </a:solidFill>
              </a:defRPr>
            </a:lvl7pPr>
            <a:lvl8pPr marL="2720340" indent="0">
              <a:buNone/>
              <a:defRPr sz="1360">
                <a:solidFill>
                  <a:schemeClr val="tx1">
                    <a:tint val="75000"/>
                  </a:schemeClr>
                </a:solidFill>
              </a:defRPr>
            </a:lvl8pPr>
            <a:lvl9pPr marL="3108960" indent="0">
              <a:buNone/>
              <a:defRPr sz="136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FA3F5EF-F264-4CDA-AC44-498127601E05}" type="datetimeFigureOut">
              <a:rPr lang="en-US" smtClean="0"/>
              <a:t>7/21/2015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CBCB10-6913-4FF6-BE8F-AB225EE28960}" type="slidenum">
              <a:rPr lang="en-US" smtClean="0"/>
              <a:t>‹#›</a:t>
            </a:fld>
            <a:endParaRPr lang="en-US"/>
          </a:p>
        </p:txBody>
      </p:sp>
    </p:spTree>
    <p:extLst>
      <p:ext uri="{BB962C8B-B14F-4D97-AF65-F5344CB8AC3E}">
        <p14:creationId xmlns:p14="http://schemas.microsoft.com/office/powerpoint/2010/main" val="30778448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FA3F5EF-F264-4CDA-AC44-498127601E05}" type="datetimeFigureOut">
              <a:rPr lang="en-US" smtClean="0"/>
              <a:t>7/21/2015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CBCB10-6913-4FF6-BE8F-AB225EE28960}" type="slidenum">
              <a:rPr lang="en-US" smtClean="0"/>
              <a:t>‹#›</a:t>
            </a:fld>
            <a:endParaRPr lang="en-US"/>
          </a:p>
        </p:txBody>
      </p:sp>
    </p:spTree>
    <p:extLst>
      <p:ext uri="{BB962C8B-B14F-4D97-AF65-F5344CB8AC3E}">
        <p14:creationId xmlns:p14="http://schemas.microsoft.com/office/powerpoint/2010/main" val="4610207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smtClean="0"/>
              <a:t>Click to 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smtClean="0"/>
              <a:t>Click to 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FA3F5EF-F264-4CDA-AC44-498127601E05}" type="datetimeFigureOut">
              <a:rPr lang="en-US" smtClean="0"/>
              <a:t>7/21/2015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2CBCB10-6913-4FF6-BE8F-AB225EE28960}" type="slidenum">
              <a:rPr lang="en-US" smtClean="0"/>
              <a:t>‹#›</a:t>
            </a:fld>
            <a:endParaRPr lang="en-US"/>
          </a:p>
        </p:txBody>
      </p:sp>
    </p:spTree>
    <p:extLst>
      <p:ext uri="{BB962C8B-B14F-4D97-AF65-F5344CB8AC3E}">
        <p14:creationId xmlns:p14="http://schemas.microsoft.com/office/powerpoint/2010/main" val="21836588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FA3F5EF-F264-4CDA-AC44-498127601E05}" type="datetimeFigureOut">
              <a:rPr lang="en-US" smtClean="0"/>
              <a:t>7/21/2015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2CBCB10-6913-4FF6-BE8F-AB225EE28960}" type="slidenum">
              <a:rPr lang="en-US" smtClean="0"/>
              <a:t>‹#›</a:t>
            </a:fld>
            <a:endParaRPr lang="en-US"/>
          </a:p>
        </p:txBody>
      </p:sp>
    </p:spTree>
    <p:extLst>
      <p:ext uri="{BB962C8B-B14F-4D97-AF65-F5344CB8AC3E}">
        <p14:creationId xmlns:p14="http://schemas.microsoft.com/office/powerpoint/2010/main" val="2696811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A3F5EF-F264-4CDA-AC44-498127601E05}" type="datetimeFigureOut">
              <a:rPr lang="en-US" smtClean="0"/>
              <a:t>7/21/2015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2CBCB10-6913-4FF6-BE8F-AB225EE28960}" type="slidenum">
              <a:rPr lang="en-US" smtClean="0"/>
              <a:t>‹#›</a:t>
            </a:fld>
            <a:endParaRPr lang="en-US"/>
          </a:p>
        </p:txBody>
      </p:sp>
    </p:spTree>
    <p:extLst>
      <p:ext uri="{BB962C8B-B14F-4D97-AF65-F5344CB8AC3E}">
        <p14:creationId xmlns:p14="http://schemas.microsoft.com/office/powerpoint/2010/main" val="14194077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smtClean="0"/>
              <a:t>Click to edit Master title style</a:t>
            </a:r>
            <a:endParaRPr lang="en-US" dirty="0"/>
          </a:p>
        </p:txBody>
      </p:sp>
      <p:sp>
        <p:nvSpPr>
          <p:cNvPr id="3" name="Content Placeholder 2"/>
          <p:cNvSpPr>
            <a:spLocks noGrp="1"/>
          </p:cNvSpPr>
          <p:nvPr>
            <p:ph idx="1"/>
          </p:nvPr>
        </p:nvSpPr>
        <p:spPr>
          <a:xfrm>
            <a:off x="3304282" y="1448226"/>
            <a:ext cx="3934778" cy="7147983"/>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FA3F5EF-F264-4CDA-AC44-498127601E05}" type="datetimeFigureOut">
              <a:rPr lang="en-US" smtClean="0"/>
              <a:t>7/21/2015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CBCB10-6913-4FF6-BE8F-AB225EE28960}" type="slidenum">
              <a:rPr lang="en-US" smtClean="0"/>
              <a:t>‹#›</a:t>
            </a:fld>
            <a:endParaRPr lang="en-US"/>
          </a:p>
        </p:txBody>
      </p:sp>
    </p:spTree>
    <p:extLst>
      <p:ext uri="{BB962C8B-B14F-4D97-AF65-F5344CB8AC3E}">
        <p14:creationId xmlns:p14="http://schemas.microsoft.com/office/powerpoint/2010/main" val="37070759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304282" y="1448226"/>
            <a:ext cx="3934778" cy="7147983"/>
          </a:xfrm>
        </p:spPr>
        <p:txBody>
          <a:bodyPr anchor="t"/>
          <a:lstStyle>
            <a:lvl1pPr marL="0" indent="0">
              <a:buNone/>
              <a:defRPr sz="2720"/>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r>
              <a:rPr lang="en-US" smtClean="0"/>
              <a:t>Click icon to add picture</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FA3F5EF-F264-4CDA-AC44-498127601E05}" type="datetimeFigureOut">
              <a:rPr lang="en-US" smtClean="0"/>
              <a:t>7/21/2015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CBCB10-6913-4FF6-BE8F-AB225EE28960}" type="slidenum">
              <a:rPr lang="en-US" smtClean="0"/>
              <a:t>‹#›</a:t>
            </a:fld>
            <a:endParaRPr lang="en-US"/>
          </a:p>
        </p:txBody>
      </p:sp>
    </p:spTree>
    <p:extLst>
      <p:ext uri="{BB962C8B-B14F-4D97-AF65-F5344CB8AC3E}">
        <p14:creationId xmlns:p14="http://schemas.microsoft.com/office/powerpoint/2010/main" val="15039131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75000"/>
                  </a:schemeClr>
                </a:solidFill>
              </a:defRPr>
            </a:lvl1pPr>
          </a:lstStyle>
          <a:p>
            <a:fld id="{0FA3F5EF-F264-4CDA-AC44-498127601E05}" type="datetimeFigureOut">
              <a:rPr lang="en-US" smtClean="0"/>
              <a:t>7/21/2015</a:t>
            </a:fld>
            <a:endParaRPr lang="en-US"/>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75000"/>
                  </a:schemeClr>
                </a:solidFill>
              </a:defRPr>
            </a:lvl1pPr>
          </a:lstStyle>
          <a:p>
            <a:fld id="{42CBCB10-6913-4FF6-BE8F-AB225EE28960}" type="slidenum">
              <a:rPr lang="en-US" smtClean="0"/>
              <a:t>‹#›</a:t>
            </a:fld>
            <a:endParaRPr lang="en-US"/>
          </a:p>
        </p:txBody>
      </p:sp>
    </p:spTree>
    <p:extLst>
      <p:ext uri="{BB962C8B-B14F-4D97-AF65-F5344CB8AC3E}">
        <p14:creationId xmlns:p14="http://schemas.microsoft.com/office/powerpoint/2010/main" val="316786855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comments" Target="../comments/comment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comments" Target="../comments/comment4.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comments" Target="../comments/comment5.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comments" Target="../comments/comment6.xml"/><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comments" Target="../comments/comment7.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comments" Target="../comments/comment8.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hyperlink" Target="http://www.securecheck.com/"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157" y="5373"/>
            <a:ext cx="7776557" cy="10053027"/>
          </a:xfrm>
          <a:prstGeom prst="rect">
            <a:avLst/>
          </a:prstGeom>
        </p:spPr>
      </p:pic>
      <p:pic>
        <p:nvPicPr>
          <p:cNvPr id="4" name="Picture 3"/>
          <p:cNvPicPr>
            <a:picLocks noChangeAspect="1"/>
          </p:cNvPicPr>
          <p:nvPr/>
        </p:nvPicPr>
        <p:blipFill>
          <a:blip r:embed="rId3"/>
          <a:stretch>
            <a:fillRect/>
          </a:stretch>
        </p:blipFill>
        <p:spPr>
          <a:xfrm>
            <a:off x="3503624" y="4316168"/>
            <a:ext cx="4138148" cy="1431436"/>
          </a:xfrm>
          <a:prstGeom prst="rect">
            <a:avLst/>
          </a:prstGeom>
        </p:spPr>
      </p:pic>
    </p:spTree>
    <p:extLst>
      <p:ext uri="{BB962C8B-B14F-4D97-AF65-F5344CB8AC3E}">
        <p14:creationId xmlns:p14="http://schemas.microsoft.com/office/powerpoint/2010/main" val="16994296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6388" y="181096"/>
            <a:ext cx="7542662" cy="9743954"/>
          </a:xfrm>
          <a:prstGeom prst="rect">
            <a:avLst/>
          </a:prstGeom>
        </p:spPr>
      </p:pic>
      <p:sp>
        <p:nvSpPr>
          <p:cNvPr id="3" name="TextBox 2"/>
          <p:cNvSpPr txBox="1"/>
          <p:nvPr/>
        </p:nvSpPr>
        <p:spPr>
          <a:xfrm>
            <a:off x="1733550" y="4781550"/>
            <a:ext cx="4457700" cy="646331"/>
          </a:xfrm>
          <a:prstGeom prst="rect">
            <a:avLst/>
          </a:prstGeom>
          <a:noFill/>
        </p:spPr>
        <p:txBody>
          <a:bodyPr wrap="square" rtlCol="0">
            <a:spAutoFit/>
          </a:bodyPr>
          <a:lstStyle/>
          <a:p>
            <a:pPr algn="ctr"/>
            <a:r>
              <a:rPr lang="en-US" b="1" dirty="0" smtClean="0">
                <a:solidFill>
                  <a:srgbClr val="0070C0"/>
                </a:solidFill>
              </a:rPr>
              <a:t>Laser Invoice Format with Overlay-No Logo*</a:t>
            </a:r>
          </a:p>
          <a:p>
            <a:pPr algn="ctr"/>
            <a:r>
              <a:rPr lang="en-US" b="1" dirty="0" smtClean="0">
                <a:solidFill>
                  <a:srgbClr val="0070C0"/>
                </a:solidFill>
              </a:rPr>
              <a:t>*Requires IPDS Print Capability</a:t>
            </a:r>
            <a:endParaRPr lang="en-US" b="1" dirty="0">
              <a:solidFill>
                <a:srgbClr val="0070C0"/>
              </a:solidFill>
            </a:endParaRPr>
          </a:p>
        </p:txBody>
      </p:sp>
    </p:spTree>
    <p:extLst>
      <p:ext uri="{BB962C8B-B14F-4D97-AF65-F5344CB8AC3E}">
        <p14:creationId xmlns:p14="http://schemas.microsoft.com/office/powerpoint/2010/main" val="6463083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 y="227003"/>
            <a:ext cx="7772400" cy="10079047"/>
          </a:xfrm>
          <a:prstGeom prst="rect">
            <a:avLst/>
          </a:prstGeom>
        </p:spPr>
      </p:pic>
      <p:sp>
        <p:nvSpPr>
          <p:cNvPr id="3" name="TextBox 2"/>
          <p:cNvSpPr txBox="1"/>
          <p:nvPr/>
        </p:nvSpPr>
        <p:spPr>
          <a:xfrm>
            <a:off x="1600200" y="5486400"/>
            <a:ext cx="4552950" cy="369332"/>
          </a:xfrm>
          <a:prstGeom prst="rect">
            <a:avLst/>
          </a:prstGeom>
          <a:noFill/>
        </p:spPr>
        <p:txBody>
          <a:bodyPr wrap="square" rtlCol="0">
            <a:spAutoFit/>
          </a:bodyPr>
          <a:lstStyle/>
          <a:p>
            <a:pPr algn="ctr"/>
            <a:r>
              <a:rPr lang="en-US" b="1" dirty="0" smtClean="0">
                <a:solidFill>
                  <a:srgbClr val="0070C0"/>
                </a:solidFill>
              </a:rPr>
              <a:t>Laser Invoices with Pre-Printed Forms</a:t>
            </a:r>
            <a:endParaRPr lang="en-US" b="1" dirty="0">
              <a:solidFill>
                <a:srgbClr val="0070C0"/>
              </a:solidFill>
            </a:endParaRPr>
          </a:p>
        </p:txBody>
      </p:sp>
    </p:spTree>
    <p:extLst>
      <p:ext uri="{BB962C8B-B14F-4D97-AF65-F5344CB8AC3E}">
        <p14:creationId xmlns:p14="http://schemas.microsoft.com/office/powerpoint/2010/main" val="1780942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7974" y="23154"/>
            <a:ext cx="7790374" cy="10035246"/>
          </a:xfrm>
          <a:prstGeom prst="rect">
            <a:avLst/>
          </a:prstGeom>
        </p:spPr>
      </p:pic>
      <p:sp>
        <p:nvSpPr>
          <p:cNvPr id="3" name="TextBox 2"/>
          <p:cNvSpPr txBox="1"/>
          <p:nvPr/>
        </p:nvSpPr>
        <p:spPr>
          <a:xfrm>
            <a:off x="1600200" y="5486400"/>
            <a:ext cx="4552950" cy="369332"/>
          </a:xfrm>
          <a:prstGeom prst="rect">
            <a:avLst/>
          </a:prstGeom>
          <a:noFill/>
        </p:spPr>
        <p:txBody>
          <a:bodyPr wrap="square" rtlCol="0">
            <a:spAutoFit/>
          </a:bodyPr>
          <a:lstStyle/>
          <a:p>
            <a:pPr algn="ctr"/>
            <a:r>
              <a:rPr lang="en-US" b="1" dirty="0" smtClean="0">
                <a:solidFill>
                  <a:srgbClr val="0070C0"/>
                </a:solidFill>
              </a:rPr>
              <a:t>Emailed Invoices with Style Sheets and Logo</a:t>
            </a:r>
            <a:endParaRPr lang="en-US" b="1" dirty="0">
              <a:solidFill>
                <a:srgbClr val="0070C0"/>
              </a:solidFill>
            </a:endParaRPr>
          </a:p>
        </p:txBody>
      </p:sp>
    </p:spTree>
    <p:extLst>
      <p:ext uri="{BB962C8B-B14F-4D97-AF65-F5344CB8AC3E}">
        <p14:creationId xmlns:p14="http://schemas.microsoft.com/office/powerpoint/2010/main" val="41960880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22514" y="807703"/>
            <a:ext cx="6557736" cy="7140416"/>
          </a:xfrm>
          <a:prstGeom prst="rect">
            <a:avLst/>
          </a:prstGeom>
          <a:noFill/>
        </p:spPr>
        <p:txBody>
          <a:bodyPr wrap="square" rtlCol="0">
            <a:spAutoFit/>
          </a:bodyPr>
          <a:lstStyle/>
          <a:p>
            <a:r>
              <a:rPr lang="en-US" b="1" u="sng" dirty="0" smtClean="0"/>
              <a:t>Invoices</a:t>
            </a:r>
          </a:p>
          <a:p>
            <a:endParaRPr lang="en-US" dirty="0"/>
          </a:p>
          <a:p>
            <a:r>
              <a:rPr lang="en-US" sz="1600" dirty="0" smtClean="0"/>
              <a:t>Dancik offers several  form options for printing invoices.  Options include a laser format preprinted invoice form, laser format invoices using an overlay (requires printer with IPDS capabilities), landscape format for impact printers and a special format for emailing utilizing style sheets which offer more flexibility.</a:t>
            </a:r>
          </a:p>
          <a:p>
            <a:endParaRPr lang="en-US" sz="1600" dirty="0"/>
          </a:p>
          <a:p>
            <a:r>
              <a:rPr lang="en-US" sz="1600" dirty="0" smtClean="0"/>
              <a:t>Laser formats using overlays is the most economical method.  If your organization chooses to have logos printed, Dancik will load these logos for you as part of your implementation hours while in the implementation phase.  If you wish to have Dancik load these logos after you are fully implemented, please contact </a:t>
            </a:r>
            <a:r>
              <a:rPr lang="en-US" sz="1600" dirty="0" err="1" smtClean="0"/>
              <a:t>Dancik’s</a:t>
            </a:r>
            <a:r>
              <a:rPr lang="en-US" sz="1600" dirty="0" smtClean="0"/>
              <a:t> Professional Services Team.</a:t>
            </a:r>
          </a:p>
          <a:p>
            <a:endParaRPr lang="en-US" sz="1600" dirty="0"/>
          </a:p>
          <a:p>
            <a:r>
              <a:rPr lang="en-US" sz="1600" b="1" dirty="0" smtClean="0"/>
              <a:t>Setup for  Printing Invoices</a:t>
            </a:r>
          </a:p>
          <a:p>
            <a:r>
              <a:rPr lang="en-US" sz="1600" dirty="0" smtClean="0"/>
              <a:t>Controlled at the user control panel file</a:t>
            </a:r>
          </a:p>
          <a:p>
            <a:endParaRPr lang="en-US" sz="1600" dirty="0"/>
          </a:p>
          <a:p>
            <a:r>
              <a:rPr lang="en-US" sz="1600" dirty="0" smtClean="0"/>
              <a:t>NAV 5</a:t>
            </a:r>
          </a:p>
          <a:p>
            <a:r>
              <a:rPr lang="en-US" sz="1600" dirty="0" smtClean="0"/>
              <a:t>Laser Invoices – Pre-printed forms – Use form code L</a:t>
            </a:r>
          </a:p>
          <a:p>
            <a:r>
              <a:rPr lang="en-US" sz="1600" dirty="0" smtClean="0"/>
              <a:t>Laser Invoices – Overlay –Use form code </a:t>
            </a:r>
            <a:r>
              <a:rPr lang="en-US" sz="1600" dirty="0" smtClean="0"/>
              <a:t>O </a:t>
            </a:r>
            <a:endParaRPr lang="en-US" sz="1600" dirty="0" smtClean="0"/>
          </a:p>
          <a:p>
            <a:endParaRPr lang="en-US" sz="1600" dirty="0"/>
          </a:p>
          <a:p>
            <a:r>
              <a:rPr lang="en-US" sz="1600" dirty="0" smtClean="0"/>
              <a:t>Note:  You may need to go into the F2 printer overrides and adjust some offsets, depending on your printer models.  This is a trial and error to offset margins depending on different printer drivers</a:t>
            </a:r>
            <a:r>
              <a:rPr lang="en-US" sz="1600" dirty="0" smtClean="0"/>
              <a:t>. </a:t>
            </a:r>
            <a:endParaRPr lang="en-US" sz="1600" dirty="0" smtClean="0"/>
          </a:p>
          <a:p>
            <a:endParaRPr lang="en-US" sz="1600" dirty="0" smtClean="0"/>
          </a:p>
          <a:p>
            <a:endParaRPr lang="en-US" dirty="0"/>
          </a:p>
          <a:p>
            <a:endParaRPr lang="en-US" dirty="0"/>
          </a:p>
          <a:p>
            <a:endParaRPr lang="en-US" dirty="0"/>
          </a:p>
        </p:txBody>
      </p:sp>
    </p:spTree>
    <p:extLst>
      <p:ext uri="{BB962C8B-B14F-4D97-AF65-F5344CB8AC3E}">
        <p14:creationId xmlns:p14="http://schemas.microsoft.com/office/powerpoint/2010/main" val="2611752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07087" y="1117827"/>
            <a:ext cx="7035639" cy="4254274"/>
          </a:xfrm>
          <a:prstGeom prst="rect">
            <a:avLst/>
          </a:prstGeom>
        </p:spPr>
      </p:pic>
      <p:sp>
        <p:nvSpPr>
          <p:cNvPr id="3" name="TextBox 2"/>
          <p:cNvSpPr txBox="1"/>
          <p:nvPr/>
        </p:nvSpPr>
        <p:spPr>
          <a:xfrm>
            <a:off x="440870" y="669471"/>
            <a:ext cx="6760030" cy="369332"/>
          </a:xfrm>
          <a:prstGeom prst="rect">
            <a:avLst/>
          </a:prstGeom>
          <a:noFill/>
        </p:spPr>
        <p:txBody>
          <a:bodyPr wrap="square" rtlCol="0">
            <a:spAutoFit/>
          </a:bodyPr>
          <a:lstStyle/>
          <a:p>
            <a:r>
              <a:rPr lang="en-US" dirty="0" smtClean="0"/>
              <a:t>NAV 5</a:t>
            </a:r>
            <a:endParaRPr lang="en-US" dirty="0"/>
          </a:p>
        </p:txBody>
      </p:sp>
      <p:sp>
        <p:nvSpPr>
          <p:cNvPr id="4" name="Rounded Rectangle 3"/>
          <p:cNvSpPr/>
          <p:nvPr/>
        </p:nvSpPr>
        <p:spPr>
          <a:xfrm>
            <a:off x="440870" y="2514600"/>
            <a:ext cx="3559630" cy="179614"/>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07087" y="5606142"/>
            <a:ext cx="6760030" cy="369332"/>
          </a:xfrm>
          <a:prstGeom prst="rect">
            <a:avLst/>
          </a:prstGeom>
          <a:noFill/>
        </p:spPr>
        <p:txBody>
          <a:bodyPr wrap="square" rtlCol="0">
            <a:spAutoFit/>
          </a:bodyPr>
          <a:lstStyle/>
          <a:p>
            <a:r>
              <a:rPr lang="en-US" dirty="0" smtClean="0"/>
              <a:t>Form Code:  L= Laser, O = Overlay</a:t>
            </a:r>
            <a:endParaRPr lang="en-US" dirty="0"/>
          </a:p>
        </p:txBody>
      </p:sp>
      <p:sp>
        <p:nvSpPr>
          <p:cNvPr id="6" name="Rounded Rectangle 5"/>
          <p:cNvSpPr/>
          <p:nvPr/>
        </p:nvSpPr>
        <p:spPr>
          <a:xfrm>
            <a:off x="1883228" y="4936670"/>
            <a:ext cx="2117272" cy="206829"/>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a:stretch>
            <a:fillRect/>
          </a:stretch>
        </p:blipFill>
        <p:spPr>
          <a:xfrm>
            <a:off x="1061358" y="6209515"/>
            <a:ext cx="4735286" cy="3522900"/>
          </a:xfrm>
          <a:prstGeom prst="rect">
            <a:avLst/>
          </a:prstGeom>
        </p:spPr>
      </p:pic>
    </p:spTree>
    <p:extLst>
      <p:ext uri="{BB962C8B-B14F-4D97-AF65-F5344CB8AC3E}">
        <p14:creationId xmlns:p14="http://schemas.microsoft.com/office/powerpoint/2010/main" val="11812580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08214" y="5219169"/>
            <a:ext cx="7070271" cy="4079272"/>
          </a:xfrm>
          <a:prstGeom prst="rect">
            <a:avLst/>
          </a:prstGeom>
        </p:spPr>
      </p:pic>
      <p:pic>
        <p:nvPicPr>
          <p:cNvPr id="3" name="Picture 2"/>
          <p:cNvPicPr>
            <a:picLocks noChangeAspect="1"/>
          </p:cNvPicPr>
          <p:nvPr/>
        </p:nvPicPr>
        <p:blipFill>
          <a:blip r:embed="rId3"/>
          <a:stretch>
            <a:fillRect/>
          </a:stretch>
        </p:blipFill>
        <p:spPr>
          <a:xfrm>
            <a:off x="293914" y="568781"/>
            <a:ext cx="7063415" cy="4052206"/>
          </a:xfrm>
          <a:prstGeom prst="rect">
            <a:avLst/>
          </a:prstGeom>
        </p:spPr>
      </p:pic>
      <p:sp>
        <p:nvSpPr>
          <p:cNvPr id="4" name="Rounded Rectangle 3"/>
          <p:cNvSpPr/>
          <p:nvPr/>
        </p:nvSpPr>
        <p:spPr>
          <a:xfrm>
            <a:off x="4425043" y="4114799"/>
            <a:ext cx="1387929" cy="212272"/>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408214" y="6749140"/>
            <a:ext cx="3380015" cy="615045"/>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970929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20635" y="3641271"/>
            <a:ext cx="4547507" cy="1077218"/>
          </a:xfrm>
          <a:prstGeom prst="rect">
            <a:avLst/>
          </a:prstGeom>
          <a:noFill/>
        </p:spPr>
        <p:txBody>
          <a:bodyPr wrap="square" rtlCol="0">
            <a:spAutoFit/>
          </a:bodyPr>
          <a:lstStyle/>
          <a:p>
            <a:pPr algn="ctr"/>
            <a:r>
              <a:rPr lang="en-US" sz="3200" b="1" dirty="0" smtClean="0">
                <a:solidFill>
                  <a:prstClr val="black"/>
                </a:solidFill>
              </a:rPr>
              <a:t>Accounts Receivable Statements</a:t>
            </a:r>
            <a:endParaRPr lang="en-US" sz="3200" b="1" dirty="0">
              <a:solidFill>
                <a:prstClr val="black"/>
              </a:solidFill>
            </a:endParaRPr>
          </a:p>
        </p:txBody>
      </p:sp>
    </p:spTree>
    <p:extLst>
      <p:ext uri="{BB962C8B-B14F-4D97-AF65-F5344CB8AC3E}">
        <p14:creationId xmlns:p14="http://schemas.microsoft.com/office/powerpoint/2010/main" val="10479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597" y="0"/>
            <a:ext cx="7793594" cy="10058400"/>
          </a:xfrm>
          <a:prstGeom prst="rect">
            <a:avLst/>
          </a:prstGeom>
        </p:spPr>
      </p:pic>
      <p:sp>
        <p:nvSpPr>
          <p:cNvPr id="3" name="TextBox 2"/>
          <p:cNvSpPr txBox="1"/>
          <p:nvPr/>
        </p:nvSpPr>
        <p:spPr>
          <a:xfrm>
            <a:off x="1466850" y="5943600"/>
            <a:ext cx="4667250" cy="369332"/>
          </a:xfrm>
          <a:prstGeom prst="rect">
            <a:avLst/>
          </a:prstGeom>
          <a:noFill/>
        </p:spPr>
        <p:txBody>
          <a:bodyPr wrap="square" rtlCol="0">
            <a:spAutoFit/>
          </a:bodyPr>
          <a:lstStyle/>
          <a:p>
            <a:pPr algn="ctr"/>
            <a:r>
              <a:rPr lang="en-US" b="1" dirty="0" smtClean="0">
                <a:solidFill>
                  <a:srgbClr val="0070C0"/>
                </a:solidFill>
              </a:rPr>
              <a:t>Laser Statement Overlay without Logo</a:t>
            </a:r>
            <a:endParaRPr lang="en-US" b="1" dirty="0">
              <a:solidFill>
                <a:srgbClr val="0070C0"/>
              </a:solidFill>
            </a:endParaRPr>
          </a:p>
        </p:txBody>
      </p:sp>
    </p:spTree>
    <p:extLst>
      <p:ext uri="{BB962C8B-B14F-4D97-AF65-F5344CB8AC3E}">
        <p14:creationId xmlns:p14="http://schemas.microsoft.com/office/powerpoint/2010/main" val="32487516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30627"/>
            <a:ext cx="7835298" cy="10116269"/>
          </a:xfrm>
          <a:prstGeom prst="rect">
            <a:avLst/>
          </a:prstGeom>
        </p:spPr>
      </p:pic>
      <p:sp>
        <p:nvSpPr>
          <p:cNvPr id="5" name="TextBox 4"/>
          <p:cNvSpPr txBox="1"/>
          <p:nvPr/>
        </p:nvSpPr>
        <p:spPr>
          <a:xfrm>
            <a:off x="1584024" y="5421086"/>
            <a:ext cx="4667250" cy="369332"/>
          </a:xfrm>
          <a:prstGeom prst="rect">
            <a:avLst/>
          </a:prstGeom>
          <a:noFill/>
        </p:spPr>
        <p:txBody>
          <a:bodyPr wrap="square" rtlCol="0">
            <a:spAutoFit/>
          </a:bodyPr>
          <a:lstStyle/>
          <a:p>
            <a:pPr algn="ctr"/>
            <a:r>
              <a:rPr lang="en-US" b="1" dirty="0" smtClean="0">
                <a:solidFill>
                  <a:srgbClr val="0070C0"/>
                </a:solidFill>
              </a:rPr>
              <a:t>Laser Statement Overlay with Logo</a:t>
            </a:r>
            <a:endParaRPr lang="en-US" b="1" dirty="0">
              <a:solidFill>
                <a:srgbClr val="0070C0"/>
              </a:solidFill>
            </a:endParaRPr>
          </a:p>
        </p:txBody>
      </p:sp>
    </p:spTree>
    <p:extLst>
      <p:ext uri="{BB962C8B-B14F-4D97-AF65-F5344CB8AC3E}">
        <p14:creationId xmlns:p14="http://schemas.microsoft.com/office/powerpoint/2010/main" val="370562749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6188"/>
            <a:ext cx="7772400" cy="10090775"/>
          </a:xfrm>
          <a:prstGeom prst="rect">
            <a:avLst/>
          </a:prstGeom>
        </p:spPr>
      </p:pic>
      <p:sp>
        <p:nvSpPr>
          <p:cNvPr id="3" name="TextBox 2"/>
          <p:cNvSpPr txBox="1"/>
          <p:nvPr/>
        </p:nvSpPr>
        <p:spPr>
          <a:xfrm>
            <a:off x="1524000" y="2190750"/>
            <a:ext cx="4876800" cy="369332"/>
          </a:xfrm>
          <a:prstGeom prst="rect">
            <a:avLst/>
          </a:prstGeom>
          <a:noFill/>
        </p:spPr>
        <p:txBody>
          <a:bodyPr wrap="square" rtlCol="0">
            <a:spAutoFit/>
          </a:bodyPr>
          <a:lstStyle/>
          <a:p>
            <a:pPr algn="ctr"/>
            <a:r>
              <a:rPr lang="en-US" b="1" dirty="0" smtClean="0">
                <a:solidFill>
                  <a:srgbClr val="0070C0"/>
                </a:solidFill>
              </a:rPr>
              <a:t>Laser format Statements with Pre-Printed Forms</a:t>
            </a:r>
            <a:endParaRPr lang="en-US" b="1" dirty="0">
              <a:solidFill>
                <a:srgbClr val="0070C0"/>
              </a:solidFill>
            </a:endParaRPr>
          </a:p>
        </p:txBody>
      </p:sp>
    </p:spTree>
    <p:extLst>
      <p:ext uri="{BB962C8B-B14F-4D97-AF65-F5344CB8AC3E}">
        <p14:creationId xmlns:p14="http://schemas.microsoft.com/office/powerpoint/2010/main" val="5804373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85950" y="3657600"/>
            <a:ext cx="4019550" cy="584775"/>
          </a:xfrm>
          <a:prstGeom prst="rect">
            <a:avLst/>
          </a:prstGeom>
          <a:noFill/>
        </p:spPr>
        <p:txBody>
          <a:bodyPr wrap="square" rtlCol="0">
            <a:spAutoFit/>
          </a:bodyPr>
          <a:lstStyle/>
          <a:p>
            <a:pPr algn="ctr"/>
            <a:r>
              <a:rPr lang="en-US" sz="3200" b="1" dirty="0" smtClean="0"/>
              <a:t>Accounting Forms</a:t>
            </a:r>
            <a:endParaRPr lang="en-US" sz="3200" b="1" dirty="0"/>
          </a:p>
        </p:txBody>
      </p:sp>
    </p:spTree>
    <p:extLst>
      <p:ext uri="{BB962C8B-B14F-4D97-AF65-F5344CB8AC3E}">
        <p14:creationId xmlns:p14="http://schemas.microsoft.com/office/powerpoint/2010/main" val="311778480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22514" y="807703"/>
            <a:ext cx="6557736" cy="6647974"/>
          </a:xfrm>
          <a:prstGeom prst="rect">
            <a:avLst/>
          </a:prstGeom>
          <a:noFill/>
        </p:spPr>
        <p:txBody>
          <a:bodyPr wrap="square" rtlCol="0">
            <a:spAutoFit/>
          </a:bodyPr>
          <a:lstStyle/>
          <a:p>
            <a:r>
              <a:rPr lang="en-US" b="1" u="sng" dirty="0" smtClean="0">
                <a:solidFill>
                  <a:prstClr val="black"/>
                </a:solidFill>
              </a:rPr>
              <a:t>Accounts Receivable Statements</a:t>
            </a:r>
          </a:p>
          <a:p>
            <a:endParaRPr lang="en-US" dirty="0">
              <a:solidFill>
                <a:prstClr val="black"/>
              </a:solidFill>
            </a:endParaRPr>
          </a:p>
          <a:p>
            <a:r>
              <a:rPr lang="en-US" sz="1600" dirty="0" smtClean="0">
                <a:solidFill>
                  <a:prstClr val="black"/>
                </a:solidFill>
              </a:rPr>
              <a:t>Dancik offers two  form options for printing Accounts Receivable Statements.  Options include a laser format preprinted statement form, and a laser format statement using an overlay (requires printer with IPDS capabilities).</a:t>
            </a:r>
          </a:p>
          <a:p>
            <a:endParaRPr lang="en-US" sz="1600" dirty="0">
              <a:solidFill>
                <a:prstClr val="black"/>
              </a:solidFill>
            </a:endParaRPr>
          </a:p>
          <a:p>
            <a:r>
              <a:rPr lang="en-US" sz="1600" dirty="0" smtClean="0">
                <a:solidFill>
                  <a:prstClr val="black"/>
                </a:solidFill>
              </a:rPr>
              <a:t>Laser formats using overlays is the most economical method.  If your organization chooses to have logos printed, Dancik will load these logos for you as part of your implementation hours while in the implementation phase.  If you wish to have Dancik load these logos after you are fully implemented, please contact </a:t>
            </a:r>
            <a:r>
              <a:rPr lang="en-US" sz="1600" dirty="0" err="1" smtClean="0">
                <a:solidFill>
                  <a:prstClr val="black"/>
                </a:solidFill>
              </a:rPr>
              <a:t>Dancik’s</a:t>
            </a:r>
            <a:r>
              <a:rPr lang="en-US" sz="1600" dirty="0" smtClean="0">
                <a:solidFill>
                  <a:prstClr val="black"/>
                </a:solidFill>
              </a:rPr>
              <a:t> Professional Services Team.</a:t>
            </a:r>
          </a:p>
          <a:p>
            <a:endParaRPr lang="en-US" sz="1600" dirty="0">
              <a:solidFill>
                <a:prstClr val="black"/>
              </a:solidFill>
            </a:endParaRPr>
          </a:p>
          <a:p>
            <a:r>
              <a:rPr lang="en-US" sz="1600" b="1" dirty="0" smtClean="0">
                <a:solidFill>
                  <a:prstClr val="black"/>
                </a:solidFill>
              </a:rPr>
              <a:t>Setup for  AR Statements</a:t>
            </a:r>
          </a:p>
          <a:p>
            <a:r>
              <a:rPr lang="en-US" sz="1600" dirty="0" smtClean="0">
                <a:solidFill>
                  <a:prstClr val="black"/>
                </a:solidFill>
              </a:rPr>
              <a:t>Controlled Systems Settings</a:t>
            </a:r>
          </a:p>
          <a:p>
            <a:endParaRPr lang="en-US" sz="1600" dirty="0">
              <a:solidFill>
                <a:prstClr val="black"/>
              </a:solidFill>
            </a:endParaRPr>
          </a:p>
          <a:p>
            <a:r>
              <a:rPr lang="en-US" sz="1600" dirty="0" smtClean="0">
                <a:solidFill>
                  <a:prstClr val="black"/>
                </a:solidFill>
              </a:rPr>
              <a:t>SET 4</a:t>
            </a:r>
          </a:p>
          <a:p>
            <a:r>
              <a:rPr lang="en-US" sz="1600" dirty="0" smtClean="0">
                <a:solidFill>
                  <a:prstClr val="black"/>
                </a:solidFill>
              </a:rPr>
              <a:t>Laser Invoices – Pre-printed forms – Use form code L</a:t>
            </a:r>
          </a:p>
          <a:p>
            <a:r>
              <a:rPr lang="en-US" sz="1600" dirty="0" smtClean="0">
                <a:solidFill>
                  <a:prstClr val="black"/>
                </a:solidFill>
              </a:rPr>
              <a:t>Laser Invoices – Overlay –Use form code </a:t>
            </a:r>
            <a:r>
              <a:rPr lang="en-US" sz="1600" dirty="0" smtClean="0">
                <a:solidFill>
                  <a:prstClr val="black"/>
                </a:solidFill>
              </a:rPr>
              <a:t>O </a:t>
            </a:r>
            <a:endParaRPr lang="en-US" sz="1600" dirty="0" smtClean="0">
              <a:solidFill>
                <a:prstClr val="black"/>
              </a:solidFill>
            </a:endParaRPr>
          </a:p>
          <a:p>
            <a:endParaRPr lang="en-US" sz="1600" dirty="0">
              <a:solidFill>
                <a:prstClr val="black"/>
              </a:solidFill>
            </a:endParaRPr>
          </a:p>
          <a:p>
            <a:r>
              <a:rPr lang="en-US" sz="1600" dirty="0" smtClean="0">
                <a:solidFill>
                  <a:prstClr val="black"/>
                </a:solidFill>
              </a:rPr>
              <a:t>Note:  You may need to go into the F2 printer overrides and adjust some offsets, depending on your printer models.  This is a trial and error to offset margins depending on different printer drivers.</a:t>
            </a:r>
          </a:p>
          <a:p>
            <a:endParaRPr lang="en-US" sz="1600" dirty="0" smtClean="0">
              <a:solidFill>
                <a:prstClr val="black"/>
              </a:solidFill>
            </a:endParaRPr>
          </a:p>
          <a:p>
            <a:endParaRPr lang="en-US" dirty="0">
              <a:solidFill>
                <a:prstClr val="black"/>
              </a:solidFill>
            </a:endParaRPr>
          </a:p>
          <a:p>
            <a:endParaRPr lang="en-US" dirty="0">
              <a:solidFill>
                <a:prstClr val="black"/>
              </a:solidFill>
            </a:endParaRPr>
          </a:p>
          <a:p>
            <a:endParaRPr lang="en-US" dirty="0">
              <a:solidFill>
                <a:prstClr val="black"/>
              </a:solidFill>
            </a:endParaRPr>
          </a:p>
        </p:txBody>
      </p:sp>
    </p:spTree>
    <p:extLst>
      <p:ext uri="{BB962C8B-B14F-4D97-AF65-F5344CB8AC3E}">
        <p14:creationId xmlns:p14="http://schemas.microsoft.com/office/powerpoint/2010/main" val="322562626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40870" y="669471"/>
            <a:ext cx="6760030" cy="369332"/>
          </a:xfrm>
          <a:prstGeom prst="rect">
            <a:avLst/>
          </a:prstGeom>
          <a:noFill/>
        </p:spPr>
        <p:txBody>
          <a:bodyPr wrap="square" rtlCol="0">
            <a:spAutoFit/>
          </a:bodyPr>
          <a:lstStyle/>
          <a:p>
            <a:r>
              <a:rPr lang="en-US" dirty="0" smtClean="0">
                <a:solidFill>
                  <a:prstClr val="black"/>
                </a:solidFill>
              </a:rPr>
              <a:t>SET 4</a:t>
            </a:r>
            <a:endParaRPr lang="en-US" dirty="0">
              <a:solidFill>
                <a:prstClr val="black"/>
              </a:solidFill>
            </a:endParaRPr>
          </a:p>
        </p:txBody>
      </p:sp>
      <p:sp>
        <p:nvSpPr>
          <p:cNvPr id="5" name="TextBox 4"/>
          <p:cNvSpPr txBox="1"/>
          <p:nvPr/>
        </p:nvSpPr>
        <p:spPr>
          <a:xfrm>
            <a:off x="315685" y="5034484"/>
            <a:ext cx="6760030" cy="646331"/>
          </a:xfrm>
          <a:prstGeom prst="rect">
            <a:avLst/>
          </a:prstGeom>
          <a:noFill/>
        </p:spPr>
        <p:txBody>
          <a:bodyPr wrap="square" rtlCol="0">
            <a:spAutoFit/>
          </a:bodyPr>
          <a:lstStyle/>
          <a:p>
            <a:r>
              <a:rPr lang="en-US" dirty="0" smtClean="0">
                <a:solidFill>
                  <a:prstClr val="black"/>
                </a:solidFill>
              </a:rPr>
              <a:t>Form Code:  L= Laser, O = Overlay – You will be provided the code for the overlay with your company specific logo</a:t>
            </a:r>
            <a:endParaRPr lang="en-US" dirty="0">
              <a:solidFill>
                <a:prstClr val="black"/>
              </a:solidFill>
            </a:endParaRPr>
          </a:p>
        </p:txBody>
      </p:sp>
      <p:pic>
        <p:nvPicPr>
          <p:cNvPr id="8" name="Picture 7"/>
          <p:cNvPicPr>
            <a:picLocks noChangeAspect="1"/>
          </p:cNvPicPr>
          <p:nvPr/>
        </p:nvPicPr>
        <p:blipFill>
          <a:blip r:embed="rId2"/>
          <a:stretch>
            <a:fillRect/>
          </a:stretch>
        </p:blipFill>
        <p:spPr>
          <a:xfrm>
            <a:off x="440870" y="1194386"/>
            <a:ext cx="6041573" cy="3763516"/>
          </a:xfrm>
          <a:prstGeom prst="rect">
            <a:avLst/>
          </a:prstGeom>
        </p:spPr>
      </p:pic>
      <p:sp>
        <p:nvSpPr>
          <p:cNvPr id="9" name="Rounded Rectangle 8"/>
          <p:cNvSpPr/>
          <p:nvPr/>
        </p:nvSpPr>
        <p:spPr>
          <a:xfrm>
            <a:off x="538841" y="2335944"/>
            <a:ext cx="3543301" cy="271214"/>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1" name="Picture 10"/>
          <p:cNvPicPr>
            <a:picLocks noChangeAspect="1"/>
          </p:cNvPicPr>
          <p:nvPr/>
        </p:nvPicPr>
        <p:blipFill>
          <a:blip r:embed="rId3"/>
          <a:stretch>
            <a:fillRect/>
          </a:stretch>
        </p:blipFill>
        <p:spPr>
          <a:xfrm>
            <a:off x="440870" y="5716547"/>
            <a:ext cx="5772004" cy="3998425"/>
          </a:xfrm>
          <a:prstGeom prst="rect">
            <a:avLst/>
          </a:prstGeom>
        </p:spPr>
      </p:pic>
      <p:sp>
        <p:nvSpPr>
          <p:cNvPr id="12" name="Rounded Rectangle 11"/>
          <p:cNvSpPr/>
          <p:nvPr/>
        </p:nvSpPr>
        <p:spPr>
          <a:xfrm>
            <a:off x="4637313" y="6372167"/>
            <a:ext cx="832757" cy="240903"/>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Rounded Rectangle 12"/>
          <p:cNvSpPr/>
          <p:nvPr/>
        </p:nvSpPr>
        <p:spPr>
          <a:xfrm>
            <a:off x="1632856" y="6613070"/>
            <a:ext cx="1061357" cy="277587"/>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08316683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85950" y="3657600"/>
            <a:ext cx="4019550" cy="584775"/>
          </a:xfrm>
          <a:prstGeom prst="rect">
            <a:avLst/>
          </a:prstGeom>
          <a:noFill/>
        </p:spPr>
        <p:txBody>
          <a:bodyPr wrap="square" rtlCol="0">
            <a:spAutoFit/>
          </a:bodyPr>
          <a:lstStyle/>
          <a:p>
            <a:pPr algn="ctr"/>
            <a:r>
              <a:rPr lang="en-US" sz="3200" b="1" dirty="0" smtClean="0"/>
              <a:t>Customer Service</a:t>
            </a:r>
            <a:endParaRPr lang="en-US" sz="3200" b="1" dirty="0"/>
          </a:p>
        </p:txBody>
      </p:sp>
    </p:spTree>
    <p:extLst>
      <p:ext uri="{BB962C8B-B14F-4D97-AF65-F5344CB8AC3E}">
        <p14:creationId xmlns:p14="http://schemas.microsoft.com/office/powerpoint/2010/main" val="224676640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056" y="0"/>
            <a:ext cx="7760288" cy="10058400"/>
          </a:xfrm>
          <a:prstGeom prst="rect">
            <a:avLst/>
          </a:prstGeom>
        </p:spPr>
      </p:pic>
      <p:sp>
        <p:nvSpPr>
          <p:cNvPr id="3" name="TextBox 2"/>
          <p:cNvSpPr txBox="1"/>
          <p:nvPr/>
        </p:nvSpPr>
        <p:spPr>
          <a:xfrm>
            <a:off x="1581150" y="6115050"/>
            <a:ext cx="4667250" cy="369332"/>
          </a:xfrm>
          <a:prstGeom prst="rect">
            <a:avLst/>
          </a:prstGeom>
          <a:noFill/>
        </p:spPr>
        <p:txBody>
          <a:bodyPr wrap="square" rtlCol="0">
            <a:spAutoFit/>
          </a:bodyPr>
          <a:lstStyle/>
          <a:p>
            <a:pPr algn="ctr"/>
            <a:r>
              <a:rPr lang="en-US" b="1" dirty="0" smtClean="0">
                <a:solidFill>
                  <a:srgbClr val="0070C0"/>
                </a:solidFill>
              </a:rPr>
              <a:t>Order Confirmation/Acknowledgement</a:t>
            </a:r>
            <a:endParaRPr lang="en-US" b="1" dirty="0">
              <a:solidFill>
                <a:srgbClr val="0070C0"/>
              </a:solidFill>
            </a:endParaRPr>
          </a:p>
        </p:txBody>
      </p:sp>
    </p:spTree>
    <p:extLst>
      <p:ext uri="{BB962C8B-B14F-4D97-AF65-F5344CB8AC3E}">
        <p14:creationId xmlns:p14="http://schemas.microsoft.com/office/powerpoint/2010/main" val="371208747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6301" y="0"/>
            <a:ext cx="7739797" cy="10058400"/>
          </a:xfrm>
          <a:prstGeom prst="rect">
            <a:avLst/>
          </a:prstGeom>
        </p:spPr>
      </p:pic>
      <p:sp>
        <p:nvSpPr>
          <p:cNvPr id="3" name="TextBox 2"/>
          <p:cNvSpPr txBox="1"/>
          <p:nvPr/>
        </p:nvSpPr>
        <p:spPr>
          <a:xfrm>
            <a:off x="914400" y="5124450"/>
            <a:ext cx="5753100" cy="369332"/>
          </a:xfrm>
          <a:prstGeom prst="rect">
            <a:avLst/>
          </a:prstGeom>
          <a:noFill/>
        </p:spPr>
        <p:txBody>
          <a:bodyPr wrap="square" rtlCol="0">
            <a:spAutoFit/>
          </a:bodyPr>
          <a:lstStyle/>
          <a:p>
            <a:r>
              <a:rPr lang="en-US" b="1" dirty="0" smtClean="0">
                <a:solidFill>
                  <a:srgbClr val="0070C0"/>
                </a:solidFill>
              </a:rPr>
              <a:t>Order Confirmation/Acknowledgement – Credit Memo</a:t>
            </a:r>
            <a:endParaRPr lang="en-US" b="1" dirty="0">
              <a:solidFill>
                <a:srgbClr val="0070C0"/>
              </a:solidFill>
            </a:endParaRPr>
          </a:p>
        </p:txBody>
      </p:sp>
    </p:spTree>
    <p:extLst>
      <p:ext uri="{BB962C8B-B14F-4D97-AF65-F5344CB8AC3E}">
        <p14:creationId xmlns:p14="http://schemas.microsoft.com/office/powerpoint/2010/main" val="279121630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8527" y="0"/>
            <a:ext cx="7715345" cy="10058399"/>
          </a:xfrm>
          <a:prstGeom prst="rect">
            <a:avLst/>
          </a:prstGeom>
        </p:spPr>
      </p:pic>
      <p:sp>
        <p:nvSpPr>
          <p:cNvPr id="3" name="TextBox 2"/>
          <p:cNvSpPr txBox="1"/>
          <p:nvPr/>
        </p:nvSpPr>
        <p:spPr>
          <a:xfrm>
            <a:off x="1638300" y="5276850"/>
            <a:ext cx="4762500" cy="369332"/>
          </a:xfrm>
          <a:prstGeom prst="rect">
            <a:avLst/>
          </a:prstGeom>
          <a:noFill/>
        </p:spPr>
        <p:txBody>
          <a:bodyPr wrap="square" rtlCol="0">
            <a:spAutoFit/>
          </a:bodyPr>
          <a:lstStyle/>
          <a:p>
            <a:pPr algn="ctr"/>
            <a:r>
              <a:rPr lang="en-US" b="1" dirty="0" smtClean="0">
                <a:solidFill>
                  <a:srgbClr val="0070C0"/>
                </a:solidFill>
              </a:rPr>
              <a:t>Quotation</a:t>
            </a:r>
            <a:endParaRPr lang="en-US" b="1" dirty="0">
              <a:solidFill>
                <a:srgbClr val="0070C0"/>
              </a:solidFill>
            </a:endParaRPr>
          </a:p>
        </p:txBody>
      </p:sp>
    </p:spTree>
    <p:extLst>
      <p:ext uri="{BB962C8B-B14F-4D97-AF65-F5344CB8AC3E}">
        <p14:creationId xmlns:p14="http://schemas.microsoft.com/office/powerpoint/2010/main" val="166958515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22514" y="807703"/>
            <a:ext cx="6557736" cy="5663089"/>
          </a:xfrm>
          <a:prstGeom prst="rect">
            <a:avLst/>
          </a:prstGeom>
          <a:noFill/>
        </p:spPr>
        <p:txBody>
          <a:bodyPr wrap="square" rtlCol="0">
            <a:spAutoFit/>
          </a:bodyPr>
          <a:lstStyle/>
          <a:p>
            <a:r>
              <a:rPr lang="en-US" b="1" u="sng" dirty="0" smtClean="0">
                <a:solidFill>
                  <a:prstClr val="black"/>
                </a:solidFill>
              </a:rPr>
              <a:t>Order Acknowledgements/Quotes</a:t>
            </a:r>
          </a:p>
          <a:p>
            <a:endParaRPr lang="en-US" dirty="0">
              <a:solidFill>
                <a:prstClr val="black"/>
              </a:solidFill>
            </a:endParaRPr>
          </a:p>
          <a:p>
            <a:r>
              <a:rPr lang="en-US" sz="1600" dirty="0" smtClean="0">
                <a:solidFill>
                  <a:prstClr val="black"/>
                </a:solidFill>
              </a:rPr>
              <a:t>Dancik offers two  form options for printing customer documents such as Order Acknowledgements and Quotes.  Options include a laser format in portrait direction, and a dot matrix version in landscape direction in which you may use an impact printer and get pre-printed forms.</a:t>
            </a:r>
          </a:p>
          <a:p>
            <a:endParaRPr lang="en-US" sz="1600" dirty="0">
              <a:solidFill>
                <a:prstClr val="black"/>
              </a:solidFill>
            </a:endParaRPr>
          </a:p>
          <a:p>
            <a:r>
              <a:rPr lang="en-US" sz="1600" dirty="0" smtClean="0">
                <a:solidFill>
                  <a:prstClr val="black"/>
                </a:solidFill>
              </a:rPr>
              <a:t>Laser formats using overlays is the most economical method.  Logo’s and updating styles are not yet available for laser formats.</a:t>
            </a:r>
          </a:p>
          <a:p>
            <a:endParaRPr lang="en-US" sz="1600" dirty="0">
              <a:solidFill>
                <a:prstClr val="black"/>
              </a:solidFill>
            </a:endParaRPr>
          </a:p>
          <a:p>
            <a:r>
              <a:rPr lang="en-US" sz="1600" dirty="0" smtClean="0">
                <a:solidFill>
                  <a:prstClr val="black"/>
                </a:solidFill>
              </a:rPr>
              <a:t>If you prefer to utilize impact printers, ask your implementation specialist for examples</a:t>
            </a:r>
          </a:p>
          <a:p>
            <a:endParaRPr lang="en-US" sz="1600" dirty="0">
              <a:solidFill>
                <a:prstClr val="black"/>
              </a:solidFill>
            </a:endParaRPr>
          </a:p>
          <a:p>
            <a:r>
              <a:rPr lang="en-US" sz="1600" dirty="0" smtClean="0">
                <a:solidFill>
                  <a:prstClr val="black"/>
                </a:solidFill>
              </a:rPr>
              <a:t>Setup for  Order Acknowledgements</a:t>
            </a:r>
          </a:p>
          <a:p>
            <a:r>
              <a:rPr lang="en-US" sz="1600" dirty="0" smtClean="0">
                <a:solidFill>
                  <a:prstClr val="black"/>
                </a:solidFill>
              </a:rPr>
              <a:t>Controlled at User Control Panel</a:t>
            </a:r>
          </a:p>
          <a:p>
            <a:endParaRPr lang="en-US" sz="1600" dirty="0">
              <a:solidFill>
                <a:prstClr val="black"/>
              </a:solidFill>
            </a:endParaRPr>
          </a:p>
          <a:p>
            <a:r>
              <a:rPr lang="en-US" sz="1600" dirty="0" smtClean="0">
                <a:solidFill>
                  <a:prstClr val="black"/>
                </a:solidFill>
              </a:rPr>
              <a:t>NAV 5</a:t>
            </a:r>
          </a:p>
          <a:p>
            <a:r>
              <a:rPr lang="en-US" sz="1600" dirty="0" smtClean="0">
                <a:solidFill>
                  <a:prstClr val="black"/>
                </a:solidFill>
              </a:rPr>
              <a:t>Form Code L= Laser</a:t>
            </a:r>
          </a:p>
          <a:p>
            <a:endParaRPr lang="en-US" sz="1600" dirty="0" smtClean="0">
              <a:solidFill>
                <a:prstClr val="black"/>
              </a:solidFill>
            </a:endParaRPr>
          </a:p>
          <a:p>
            <a:endParaRPr lang="en-US" dirty="0">
              <a:solidFill>
                <a:prstClr val="black"/>
              </a:solidFill>
            </a:endParaRPr>
          </a:p>
          <a:p>
            <a:endParaRPr lang="en-US" dirty="0">
              <a:solidFill>
                <a:prstClr val="black"/>
              </a:solidFill>
            </a:endParaRPr>
          </a:p>
          <a:p>
            <a:endParaRPr lang="en-US" dirty="0">
              <a:solidFill>
                <a:prstClr val="black"/>
              </a:solidFill>
            </a:endParaRPr>
          </a:p>
        </p:txBody>
      </p:sp>
      <p:pic>
        <p:nvPicPr>
          <p:cNvPr id="3" name="Picture 2"/>
          <p:cNvPicPr>
            <a:picLocks noChangeAspect="1"/>
          </p:cNvPicPr>
          <p:nvPr/>
        </p:nvPicPr>
        <p:blipFill>
          <a:blip r:embed="rId2"/>
          <a:stretch>
            <a:fillRect/>
          </a:stretch>
        </p:blipFill>
        <p:spPr>
          <a:xfrm>
            <a:off x="283562" y="5412241"/>
            <a:ext cx="7035639" cy="4254274"/>
          </a:xfrm>
          <a:prstGeom prst="rect">
            <a:avLst/>
          </a:prstGeom>
        </p:spPr>
      </p:pic>
      <p:sp>
        <p:nvSpPr>
          <p:cNvPr id="4" name="Rounded Rectangle 3"/>
          <p:cNvSpPr/>
          <p:nvPr/>
        </p:nvSpPr>
        <p:spPr>
          <a:xfrm>
            <a:off x="283562" y="6470792"/>
            <a:ext cx="3517819" cy="212271"/>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8468040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85950" y="3657600"/>
            <a:ext cx="4019550" cy="584775"/>
          </a:xfrm>
          <a:prstGeom prst="rect">
            <a:avLst/>
          </a:prstGeom>
          <a:noFill/>
        </p:spPr>
        <p:txBody>
          <a:bodyPr wrap="square" rtlCol="0">
            <a:spAutoFit/>
          </a:bodyPr>
          <a:lstStyle/>
          <a:p>
            <a:pPr algn="ctr"/>
            <a:r>
              <a:rPr lang="en-US" sz="3200" b="1" dirty="0" smtClean="0"/>
              <a:t>Purchasing</a:t>
            </a:r>
            <a:endParaRPr lang="en-US" sz="3200" b="1" dirty="0"/>
          </a:p>
        </p:txBody>
      </p:sp>
    </p:spTree>
    <p:extLst>
      <p:ext uri="{BB962C8B-B14F-4D97-AF65-F5344CB8AC3E}">
        <p14:creationId xmlns:p14="http://schemas.microsoft.com/office/powerpoint/2010/main" val="356334984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312" y="0"/>
            <a:ext cx="7799024" cy="10058399"/>
          </a:xfrm>
          <a:prstGeom prst="rect">
            <a:avLst/>
          </a:prstGeom>
        </p:spPr>
      </p:pic>
      <p:sp>
        <p:nvSpPr>
          <p:cNvPr id="3" name="TextBox 2"/>
          <p:cNvSpPr txBox="1"/>
          <p:nvPr/>
        </p:nvSpPr>
        <p:spPr>
          <a:xfrm>
            <a:off x="1714500" y="4648200"/>
            <a:ext cx="4362450" cy="369332"/>
          </a:xfrm>
          <a:prstGeom prst="rect">
            <a:avLst/>
          </a:prstGeom>
          <a:noFill/>
        </p:spPr>
        <p:txBody>
          <a:bodyPr wrap="square" rtlCol="0">
            <a:spAutoFit/>
          </a:bodyPr>
          <a:lstStyle/>
          <a:p>
            <a:pPr algn="ctr"/>
            <a:r>
              <a:rPr lang="en-US" b="1" dirty="0" smtClean="0">
                <a:solidFill>
                  <a:srgbClr val="0070C0"/>
                </a:solidFill>
              </a:rPr>
              <a:t>Laser Format Purchase Order</a:t>
            </a:r>
            <a:endParaRPr lang="en-US" b="1" dirty="0">
              <a:solidFill>
                <a:srgbClr val="0070C0"/>
              </a:solidFill>
            </a:endParaRPr>
          </a:p>
        </p:txBody>
      </p:sp>
    </p:spTree>
    <p:extLst>
      <p:ext uri="{BB962C8B-B14F-4D97-AF65-F5344CB8AC3E}">
        <p14:creationId xmlns:p14="http://schemas.microsoft.com/office/powerpoint/2010/main" val="193370983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048" y="0"/>
            <a:ext cx="7778496" cy="10058400"/>
          </a:xfrm>
          <a:prstGeom prst="rect">
            <a:avLst/>
          </a:prstGeom>
        </p:spPr>
      </p:pic>
      <p:sp>
        <p:nvSpPr>
          <p:cNvPr id="3" name="TextBox 2"/>
          <p:cNvSpPr txBox="1"/>
          <p:nvPr/>
        </p:nvSpPr>
        <p:spPr>
          <a:xfrm>
            <a:off x="1866900" y="4953000"/>
            <a:ext cx="4343400" cy="369332"/>
          </a:xfrm>
          <a:prstGeom prst="rect">
            <a:avLst/>
          </a:prstGeom>
          <a:noFill/>
        </p:spPr>
        <p:txBody>
          <a:bodyPr wrap="square" rtlCol="0">
            <a:spAutoFit/>
          </a:bodyPr>
          <a:lstStyle/>
          <a:p>
            <a:pPr algn="ctr"/>
            <a:r>
              <a:rPr lang="en-US" b="1" dirty="0" smtClean="0">
                <a:solidFill>
                  <a:srgbClr val="0070C0"/>
                </a:solidFill>
              </a:rPr>
              <a:t>Purchase Order Faxable Worksheet</a:t>
            </a:r>
            <a:endParaRPr lang="en-US" b="1" dirty="0">
              <a:solidFill>
                <a:srgbClr val="0070C0"/>
              </a:solidFill>
            </a:endParaRPr>
          </a:p>
        </p:txBody>
      </p:sp>
    </p:spTree>
    <p:extLst>
      <p:ext uri="{BB962C8B-B14F-4D97-AF65-F5344CB8AC3E}">
        <p14:creationId xmlns:p14="http://schemas.microsoft.com/office/powerpoint/2010/main" val="29339397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20635" y="3641271"/>
            <a:ext cx="4547507" cy="584775"/>
          </a:xfrm>
          <a:prstGeom prst="rect">
            <a:avLst/>
          </a:prstGeom>
          <a:noFill/>
        </p:spPr>
        <p:txBody>
          <a:bodyPr wrap="square" rtlCol="0">
            <a:spAutoFit/>
          </a:bodyPr>
          <a:lstStyle/>
          <a:p>
            <a:pPr algn="ctr"/>
            <a:r>
              <a:rPr lang="en-US" sz="3200" b="1" dirty="0" smtClean="0"/>
              <a:t>Accounts Payable Checks</a:t>
            </a:r>
            <a:endParaRPr lang="en-US" sz="3200" b="1" dirty="0"/>
          </a:p>
        </p:txBody>
      </p:sp>
    </p:spTree>
    <p:extLst>
      <p:ext uri="{BB962C8B-B14F-4D97-AF65-F5344CB8AC3E}">
        <p14:creationId xmlns:p14="http://schemas.microsoft.com/office/powerpoint/2010/main" val="143687407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22514" y="807703"/>
            <a:ext cx="6557736" cy="5170646"/>
          </a:xfrm>
          <a:prstGeom prst="rect">
            <a:avLst/>
          </a:prstGeom>
          <a:noFill/>
        </p:spPr>
        <p:txBody>
          <a:bodyPr wrap="square" rtlCol="0">
            <a:spAutoFit/>
          </a:bodyPr>
          <a:lstStyle/>
          <a:p>
            <a:r>
              <a:rPr lang="en-US" b="1" u="sng" dirty="0" smtClean="0">
                <a:solidFill>
                  <a:prstClr val="black"/>
                </a:solidFill>
              </a:rPr>
              <a:t>Order </a:t>
            </a:r>
            <a:r>
              <a:rPr lang="en-US" b="1" u="sng" dirty="0" smtClean="0">
                <a:solidFill>
                  <a:prstClr val="black"/>
                </a:solidFill>
              </a:rPr>
              <a:t>Acknowledgements/Quotes</a:t>
            </a:r>
          </a:p>
          <a:p>
            <a:endParaRPr lang="en-US" dirty="0">
              <a:solidFill>
                <a:prstClr val="black"/>
              </a:solidFill>
            </a:endParaRPr>
          </a:p>
          <a:p>
            <a:r>
              <a:rPr lang="en-US" sz="1600" dirty="0" smtClean="0">
                <a:solidFill>
                  <a:prstClr val="black"/>
                </a:solidFill>
              </a:rPr>
              <a:t>Dancik offers two  form options for printing Purchase Orders.  Options include a laser format in portrait direction, and a dot matrix version in landscape direction in which you may use an impact printer and get pre-printed forms.</a:t>
            </a:r>
          </a:p>
          <a:p>
            <a:endParaRPr lang="en-US" sz="1600" dirty="0">
              <a:solidFill>
                <a:prstClr val="black"/>
              </a:solidFill>
            </a:endParaRPr>
          </a:p>
          <a:p>
            <a:r>
              <a:rPr lang="en-US" sz="1600" dirty="0" smtClean="0">
                <a:solidFill>
                  <a:prstClr val="black"/>
                </a:solidFill>
              </a:rPr>
              <a:t>Laser formats using overlays is the most economical method.  Logo’s and updating styles are not yet available for laser formats.  If you wish to utilize impact printers, please ask your implementation specialist for examples.</a:t>
            </a:r>
          </a:p>
          <a:p>
            <a:endParaRPr lang="en-US" sz="1600" dirty="0">
              <a:solidFill>
                <a:prstClr val="black"/>
              </a:solidFill>
            </a:endParaRPr>
          </a:p>
          <a:p>
            <a:r>
              <a:rPr lang="en-US" sz="1600" dirty="0" smtClean="0">
                <a:solidFill>
                  <a:prstClr val="black"/>
                </a:solidFill>
              </a:rPr>
              <a:t>Setup for  Order Acknowledgements</a:t>
            </a:r>
          </a:p>
          <a:p>
            <a:r>
              <a:rPr lang="en-US" sz="1600" dirty="0" smtClean="0">
                <a:solidFill>
                  <a:prstClr val="black"/>
                </a:solidFill>
              </a:rPr>
              <a:t>Controlled at User Control Panel</a:t>
            </a:r>
          </a:p>
          <a:p>
            <a:endParaRPr lang="en-US" sz="1600" dirty="0">
              <a:solidFill>
                <a:prstClr val="black"/>
              </a:solidFill>
            </a:endParaRPr>
          </a:p>
          <a:p>
            <a:r>
              <a:rPr lang="en-US" sz="1600" dirty="0" smtClean="0">
                <a:solidFill>
                  <a:prstClr val="black"/>
                </a:solidFill>
              </a:rPr>
              <a:t>NAV 5</a:t>
            </a:r>
          </a:p>
          <a:p>
            <a:r>
              <a:rPr lang="en-US" sz="1600" dirty="0" smtClean="0">
                <a:solidFill>
                  <a:prstClr val="black"/>
                </a:solidFill>
              </a:rPr>
              <a:t>Form Code L = Laser</a:t>
            </a:r>
          </a:p>
          <a:p>
            <a:endParaRPr lang="en-US" sz="1600" dirty="0" smtClean="0">
              <a:solidFill>
                <a:prstClr val="black"/>
              </a:solidFill>
            </a:endParaRPr>
          </a:p>
          <a:p>
            <a:endParaRPr lang="en-US" dirty="0">
              <a:solidFill>
                <a:prstClr val="black"/>
              </a:solidFill>
            </a:endParaRPr>
          </a:p>
          <a:p>
            <a:endParaRPr lang="en-US" dirty="0">
              <a:solidFill>
                <a:prstClr val="black"/>
              </a:solidFill>
            </a:endParaRPr>
          </a:p>
          <a:p>
            <a:endParaRPr lang="en-US" dirty="0">
              <a:solidFill>
                <a:prstClr val="black"/>
              </a:solidFill>
            </a:endParaRPr>
          </a:p>
        </p:txBody>
      </p:sp>
      <p:pic>
        <p:nvPicPr>
          <p:cNvPr id="3" name="Picture 2"/>
          <p:cNvPicPr>
            <a:picLocks noChangeAspect="1"/>
          </p:cNvPicPr>
          <p:nvPr/>
        </p:nvPicPr>
        <p:blipFill>
          <a:blip r:embed="rId2"/>
          <a:stretch>
            <a:fillRect/>
          </a:stretch>
        </p:blipFill>
        <p:spPr>
          <a:xfrm>
            <a:off x="283562" y="4922384"/>
            <a:ext cx="7035639" cy="4254274"/>
          </a:xfrm>
          <a:prstGeom prst="rect">
            <a:avLst/>
          </a:prstGeom>
        </p:spPr>
      </p:pic>
      <p:sp>
        <p:nvSpPr>
          <p:cNvPr id="4" name="Rounded Rectangle 3"/>
          <p:cNvSpPr/>
          <p:nvPr/>
        </p:nvSpPr>
        <p:spPr>
          <a:xfrm>
            <a:off x="283562" y="6172200"/>
            <a:ext cx="3517819" cy="212271"/>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568323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85950" y="3657600"/>
            <a:ext cx="4019550" cy="584775"/>
          </a:xfrm>
          <a:prstGeom prst="rect">
            <a:avLst/>
          </a:prstGeom>
          <a:noFill/>
        </p:spPr>
        <p:txBody>
          <a:bodyPr wrap="square" rtlCol="0">
            <a:spAutoFit/>
          </a:bodyPr>
          <a:lstStyle/>
          <a:p>
            <a:pPr algn="ctr"/>
            <a:r>
              <a:rPr lang="en-US" sz="3200" b="1" dirty="0" smtClean="0"/>
              <a:t>Receiving Documents</a:t>
            </a:r>
            <a:endParaRPr lang="en-US" sz="3200" b="1" dirty="0"/>
          </a:p>
        </p:txBody>
      </p:sp>
    </p:spTree>
    <p:extLst>
      <p:ext uri="{BB962C8B-B14F-4D97-AF65-F5344CB8AC3E}">
        <p14:creationId xmlns:p14="http://schemas.microsoft.com/office/powerpoint/2010/main" val="377713061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8527" y="0"/>
            <a:ext cx="7715345" cy="10058399"/>
          </a:xfrm>
          <a:prstGeom prst="rect">
            <a:avLst/>
          </a:prstGeom>
        </p:spPr>
      </p:pic>
      <p:sp>
        <p:nvSpPr>
          <p:cNvPr id="3" name="TextBox 2"/>
          <p:cNvSpPr txBox="1"/>
          <p:nvPr/>
        </p:nvSpPr>
        <p:spPr>
          <a:xfrm>
            <a:off x="1466850" y="7486650"/>
            <a:ext cx="4857750" cy="369332"/>
          </a:xfrm>
          <a:prstGeom prst="rect">
            <a:avLst/>
          </a:prstGeom>
          <a:noFill/>
        </p:spPr>
        <p:txBody>
          <a:bodyPr wrap="square" rtlCol="0">
            <a:spAutoFit/>
          </a:bodyPr>
          <a:lstStyle/>
          <a:p>
            <a:pPr algn="ctr"/>
            <a:r>
              <a:rPr lang="en-US" b="1" dirty="0" smtClean="0">
                <a:solidFill>
                  <a:srgbClr val="0070C0"/>
                </a:solidFill>
              </a:rPr>
              <a:t>Receiving Put-Away-List</a:t>
            </a:r>
            <a:endParaRPr lang="en-US" b="1" dirty="0">
              <a:solidFill>
                <a:srgbClr val="0070C0"/>
              </a:solidFill>
            </a:endParaRPr>
          </a:p>
        </p:txBody>
      </p:sp>
    </p:spTree>
    <p:extLst>
      <p:ext uri="{BB962C8B-B14F-4D97-AF65-F5344CB8AC3E}">
        <p14:creationId xmlns:p14="http://schemas.microsoft.com/office/powerpoint/2010/main" val="124855273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4382" y="0"/>
            <a:ext cx="7743635" cy="10058400"/>
          </a:xfrm>
          <a:prstGeom prst="rect">
            <a:avLst/>
          </a:prstGeom>
        </p:spPr>
      </p:pic>
      <p:sp>
        <p:nvSpPr>
          <p:cNvPr id="3" name="TextBox 2"/>
          <p:cNvSpPr txBox="1"/>
          <p:nvPr/>
        </p:nvSpPr>
        <p:spPr>
          <a:xfrm>
            <a:off x="1714500" y="9372600"/>
            <a:ext cx="4457700" cy="646331"/>
          </a:xfrm>
          <a:prstGeom prst="rect">
            <a:avLst/>
          </a:prstGeom>
          <a:noFill/>
        </p:spPr>
        <p:txBody>
          <a:bodyPr wrap="square" rtlCol="0">
            <a:spAutoFit/>
          </a:bodyPr>
          <a:lstStyle/>
          <a:p>
            <a:pPr algn="ctr"/>
            <a:r>
              <a:rPr lang="en-US" b="1" dirty="0" smtClean="0">
                <a:solidFill>
                  <a:srgbClr val="0070C0"/>
                </a:solidFill>
              </a:rPr>
              <a:t>Receiving – Put-Away-List with Barcodes*</a:t>
            </a:r>
          </a:p>
          <a:p>
            <a:pPr algn="ctr"/>
            <a:r>
              <a:rPr lang="en-US" b="1" dirty="0" smtClean="0">
                <a:solidFill>
                  <a:srgbClr val="0070C0"/>
                </a:solidFill>
              </a:rPr>
              <a:t>Requires Printer with IPDS capability</a:t>
            </a:r>
            <a:endParaRPr lang="en-US" b="1" dirty="0">
              <a:solidFill>
                <a:srgbClr val="0070C0"/>
              </a:solidFill>
            </a:endParaRPr>
          </a:p>
        </p:txBody>
      </p:sp>
    </p:spTree>
    <p:extLst>
      <p:ext uri="{BB962C8B-B14F-4D97-AF65-F5344CB8AC3E}">
        <p14:creationId xmlns:p14="http://schemas.microsoft.com/office/powerpoint/2010/main" val="76832225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23975" y="1145381"/>
            <a:ext cx="5391150" cy="7974409"/>
          </a:xfrm>
          <a:prstGeom prst="rect">
            <a:avLst/>
          </a:prstGeom>
        </p:spPr>
      </p:pic>
      <p:sp>
        <p:nvSpPr>
          <p:cNvPr id="3" name="TextBox 2"/>
          <p:cNvSpPr txBox="1"/>
          <p:nvPr/>
        </p:nvSpPr>
        <p:spPr>
          <a:xfrm>
            <a:off x="1181100" y="285750"/>
            <a:ext cx="5676900" cy="369332"/>
          </a:xfrm>
          <a:prstGeom prst="rect">
            <a:avLst/>
          </a:prstGeom>
          <a:noFill/>
        </p:spPr>
        <p:txBody>
          <a:bodyPr wrap="square" rtlCol="0">
            <a:spAutoFit/>
          </a:bodyPr>
          <a:lstStyle/>
          <a:p>
            <a:pPr algn="ctr"/>
            <a:r>
              <a:rPr lang="en-US" b="1" dirty="0" smtClean="0">
                <a:solidFill>
                  <a:srgbClr val="0070C0"/>
                </a:solidFill>
              </a:rPr>
              <a:t>Serial Labels</a:t>
            </a:r>
            <a:endParaRPr lang="en-US" b="1" dirty="0">
              <a:solidFill>
                <a:srgbClr val="0070C0"/>
              </a:solidFill>
            </a:endParaRPr>
          </a:p>
        </p:txBody>
      </p:sp>
    </p:spTree>
    <p:extLst>
      <p:ext uri="{BB962C8B-B14F-4D97-AF65-F5344CB8AC3E}">
        <p14:creationId xmlns:p14="http://schemas.microsoft.com/office/powerpoint/2010/main" val="294352262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3338" y="1990725"/>
            <a:ext cx="7839075" cy="6076950"/>
          </a:xfrm>
          <a:prstGeom prst="rect">
            <a:avLst/>
          </a:prstGeom>
        </p:spPr>
      </p:pic>
      <p:sp>
        <p:nvSpPr>
          <p:cNvPr id="3" name="TextBox 2"/>
          <p:cNvSpPr txBox="1"/>
          <p:nvPr/>
        </p:nvSpPr>
        <p:spPr>
          <a:xfrm>
            <a:off x="1047750" y="647700"/>
            <a:ext cx="5600700" cy="923330"/>
          </a:xfrm>
          <a:prstGeom prst="rect">
            <a:avLst/>
          </a:prstGeom>
          <a:noFill/>
        </p:spPr>
        <p:txBody>
          <a:bodyPr wrap="square" rtlCol="0">
            <a:spAutoFit/>
          </a:bodyPr>
          <a:lstStyle/>
          <a:p>
            <a:pPr algn="ctr"/>
            <a:r>
              <a:rPr lang="en-US" b="1" dirty="0" smtClean="0">
                <a:solidFill>
                  <a:srgbClr val="0070C0"/>
                </a:solidFill>
              </a:rPr>
              <a:t>Serial Number Tag with Barcode*</a:t>
            </a:r>
          </a:p>
          <a:p>
            <a:pPr algn="ctr"/>
            <a:r>
              <a:rPr lang="en-US" b="1" dirty="0" smtClean="0">
                <a:solidFill>
                  <a:srgbClr val="0070C0"/>
                </a:solidFill>
              </a:rPr>
              <a:t>Barcodes require Printer with IPDS Capability</a:t>
            </a:r>
          </a:p>
          <a:p>
            <a:pPr algn="ctr"/>
            <a:r>
              <a:rPr lang="en-US" b="1" dirty="0" smtClean="0">
                <a:solidFill>
                  <a:srgbClr val="0070C0"/>
                </a:solidFill>
              </a:rPr>
              <a:t>8.5 x 11 paper</a:t>
            </a:r>
            <a:endParaRPr lang="en-US" b="1" dirty="0">
              <a:solidFill>
                <a:srgbClr val="0070C0"/>
              </a:solidFill>
            </a:endParaRPr>
          </a:p>
        </p:txBody>
      </p:sp>
    </p:spTree>
    <p:extLst>
      <p:ext uri="{BB962C8B-B14F-4D97-AF65-F5344CB8AC3E}">
        <p14:creationId xmlns:p14="http://schemas.microsoft.com/office/powerpoint/2010/main" val="333224796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85950" y="3657600"/>
            <a:ext cx="4019550" cy="584775"/>
          </a:xfrm>
          <a:prstGeom prst="rect">
            <a:avLst/>
          </a:prstGeom>
          <a:noFill/>
        </p:spPr>
        <p:txBody>
          <a:bodyPr wrap="square" rtlCol="0">
            <a:spAutoFit/>
          </a:bodyPr>
          <a:lstStyle/>
          <a:p>
            <a:pPr algn="ctr"/>
            <a:r>
              <a:rPr lang="en-US" sz="3200" b="1" dirty="0" smtClean="0"/>
              <a:t>Shipping Documents</a:t>
            </a:r>
            <a:endParaRPr lang="en-US" sz="3200" b="1" dirty="0"/>
          </a:p>
        </p:txBody>
      </p:sp>
    </p:spTree>
    <p:extLst>
      <p:ext uri="{BB962C8B-B14F-4D97-AF65-F5344CB8AC3E}">
        <p14:creationId xmlns:p14="http://schemas.microsoft.com/office/powerpoint/2010/main" val="153043067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8575" y="2028825"/>
            <a:ext cx="7829550" cy="6000750"/>
          </a:xfrm>
          <a:prstGeom prst="rect">
            <a:avLst/>
          </a:prstGeom>
        </p:spPr>
      </p:pic>
      <p:sp>
        <p:nvSpPr>
          <p:cNvPr id="3" name="TextBox 2"/>
          <p:cNvSpPr txBox="1"/>
          <p:nvPr/>
        </p:nvSpPr>
        <p:spPr>
          <a:xfrm>
            <a:off x="1600200" y="781050"/>
            <a:ext cx="4362450" cy="646331"/>
          </a:xfrm>
          <a:prstGeom prst="rect">
            <a:avLst/>
          </a:prstGeom>
          <a:noFill/>
        </p:spPr>
        <p:txBody>
          <a:bodyPr wrap="square" rtlCol="0">
            <a:spAutoFit/>
          </a:bodyPr>
          <a:lstStyle/>
          <a:p>
            <a:pPr algn="ctr"/>
            <a:r>
              <a:rPr lang="en-US" b="1" dirty="0" smtClean="0">
                <a:solidFill>
                  <a:srgbClr val="0070C0"/>
                </a:solidFill>
              </a:rPr>
              <a:t>Pick Tickets – Laser Format</a:t>
            </a:r>
          </a:p>
          <a:p>
            <a:pPr algn="ctr"/>
            <a:r>
              <a:rPr lang="en-US" b="1" dirty="0" smtClean="0">
                <a:solidFill>
                  <a:srgbClr val="0070C0"/>
                </a:solidFill>
              </a:rPr>
              <a:t>Print Landscape</a:t>
            </a:r>
            <a:endParaRPr lang="en-US" b="1" dirty="0">
              <a:solidFill>
                <a:srgbClr val="0070C0"/>
              </a:solidFill>
            </a:endParaRPr>
          </a:p>
        </p:txBody>
      </p:sp>
    </p:spTree>
    <p:extLst>
      <p:ext uri="{BB962C8B-B14F-4D97-AF65-F5344CB8AC3E}">
        <p14:creationId xmlns:p14="http://schemas.microsoft.com/office/powerpoint/2010/main" val="138262511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8077" y="0"/>
            <a:ext cx="7790477" cy="10058400"/>
          </a:xfrm>
          <a:prstGeom prst="rect">
            <a:avLst/>
          </a:prstGeom>
        </p:spPr>
      </p:pic>
      <p:sp>
        <p:nvSpPr>
          <p:cNvPr id="3" name="TextBox 2"/>
          <p:cNvSpPr txBox="1"/>
          <p:nvPr/>
        </p:nvSpPr>
        <p:spPr>
          <a:xfrm>
            <a:off x="1551214" y="6659336"/>
            <a:ext cx="4362450" cy="646331"/>
          </a:xfrm>
          <a:prstGeom prst="rect">
            <a:avLst/>
          </a:prstGeom>
          <a:noFill/>
        </p:spPr>
        <p:txBody>
          <a:bodyPr wrap="square" rtlCol="0">
            <a:spAutoFit/>
          </a:bodyPr>
          <a:lstStyle/>
          <a:p>
            <a:pPr algn="ctr"/>
            <a:r>
              <a:rPr lang="en-US" b="1" dirty="0" smtClean="0">
                <a:solidFill>
                  <a:srgbClr val="0070C0"/>
                </a:solidFill>
              </a:rPr>
              <a:t>Pick Tickets – Laser Format</a:t>
            </a:r>
          </a:p>
          <a:p>
            <a:pPr algn="ctr"/>
            <a:r>
              <a:rPr lang="en-US" b="1" dirty="0" smtClean="0">
                <a:solidFill>
                  <a:srgbClr val="0070C0"/>
                </a:solidFill>
              </a:rPr>
              <a:t>Print Portrait</a:t>
            </a:r>
            <a:endParaRPr lang="en-US" b="1" dirty="0">
              <a:solidFill>
                <a:srgbClr val="0070C0"/>
              </a:solidFill>
            </a:endParaRPr>
          </a:p>
        </p:txBody>
      </p:sp>
    </p:spTree>
    <p:extLst>
      <p:ext uri="{BB962C8B-B14F-4D97-AF65-F5344CB8AC3E}">
        <p14:creationId xmlns:p14="http://schemas.microsoft.com/office/powerpoint/2010/main" val="72401996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4382" y="0"/>
            <a:ext cx="7743635" cy="10058400"/>
          </a:xfrm>
          <a:prstGeom prst="rect">
            <a:avLst/>
          </a:prstGeom>
        </p:spPr>
      </p:pic>
      <p:sp>
        <p:nvSpPr>
          <p:cNvPr id="3" name="TextBox 2"/>
          <p:cNvSpPr txBox="1"/>
          <p:nvPr/>
        </p:nvSpPr>
        <p:spPr>
          <a:xfrm>
            <a:off x="1752600" y="9067800"/>
            <a:ext cx="4171950" cy="369332"/>
          </a:xfrm>
          <a:prstGeom prst="rect">
            <a:avLst/>
          </a:prstGeom>
          <a:noFill/>
        </p:spPr>
        <p:txBody>
          <a:bodyPr wrap="square" rtlCol="0">
            <a:spAutoFit/>
          </a:bodyPr>
          <a:lstStyle/>
          <a:p>
            <a:pPr algn="ctr"/>
            <a:r>
              <a:rPr lang="en-US" b="1" dirty="0" smtClean="0">
                <a:solidFill>
                  <a:srgbClr val="0070C0"/>
                </a:solidFill>
              </a:rPr>
              <a:t>Laser Packing List with Barcodes</a:t>
            </a:r>
            <a:endParaRPr lang="en-US" b="1" dirty="0">
              <a:solidFill>
                <a:srgbClr val="0070C0"/>
              </a:solidFill>
            </a:endParaRPr>
          </a:p>
        </p:txBody>
      </p:sp>
    </p:spTree>
    <p:extLst>
      <p:ext uri="{BB962C8B-B14F-4D97-AF65-F5344CB8AC3E}">
        <p14:creationId xmlns:p14="http://schemas.microsoft.com/office/powerpoint/2010/main" val="32856790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76354" y="184094"/>
            <a:ext cx="7459436" cy="9740956"/>
          </a:xfrm>
          <a:prstGeom prst="rect">
            <a:avLst/>
          </a:prstGeom>
        </p:spPr>
      </p:pic>
      <p:sp>
        <p:nvSpPr>
          <p:cNvPr id="3" name="TextBox 2"/>
          <p:cNvSpPr txBox="1"/>
          <p:nvPr/>
        </p:nvSpPr>
        <p:spPr>
          <a:xfrm>
            <a:off x="1238250" y="2819400"/>
            <a:ext cx="5429250" cy="369332"/>
          </a:xfrm>
          <a:prstGeom prst="rect">
            <a:avLst/>
          </a:prstGeom>
          <a:noFill/>
        </p:spPr>
        <p:txBody>
          <a:bodyPr wrap="square" rtlCol="0">
            <a:spAutoFit/>
          </a:bodyPr>
          <a:lstStyle/>
          <a:p>
            <a:pPr algn="ctr"/>
            <a:r>
              <a:rPr lang="en-US" b="1" dirty="0" smtClean="0">
                <a:solidFill>
                  <a:srgbClr val="0070C0"/>
                </a:solidFill>
              </a:rPr>
              <a:t>Laser – Pre-Printed Check Stock</a:t>
            </a:r>
            <a:endParaRPr lang="en-US" b="1" dirty="0">
              <a:solidFill>
                <a:srgbClr val="0070C0"/>
              </a:solidFill>
            </a:endParaRPr>
          </a:p>
        </p:txBody>
      </p:sp>
    </p:spTree>
    <p:extLst>
      <p:ext uri="{BB962C8B-B14F-4D97-AF65-F5344CB8AC3E}">
        <p14:creationId xmlns:p14="http://schemas.microsoft.com/office/powerpoint/2010/main" val="367935406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46" y="0"/>
            <a:ext cx="7774690" cy="10058400"/>
          </a:xfrm>
          <a:prstGeom prst="rect">
            <a:avLst/>
          </a:prstGeom>
        </p:spPr>
      </p:pic>
      <p:sp>
        <p:nvSpPr>
          <p:cNvPr id="3" name="TextBox 2"/>
          <p:cNvSpPr txBox="1"/>
          <p:nvPr/>
        </p:nvSpPr>
        <p:spPr>
          <a:xfrm>
            <a:off x="1905000" y="7391400"/>
            <a:ext cx="4343400" cy="646331"/>
          </a:xfrm>
          <a:prstGeom prst="rect">
            <a:avLst/>
          </a:prstGeom>
          <a:noFill/>
        </p:spPr>
        <p:txBody>
          <a:bodyPr wrap="square" rtlCol="0">
            <a:spAutoFit/>
          </a:bodyPr>
          <a:lstStyle/>
          <a:p>
            <a:pPr algn="ctr"/>
            <a:r>
              <a:rPr lang="en-US" b="1" dirty="0" smtClean="0">
                <a:solidFill>
                  <a:srgbClr val="0070C0"/>
                </a:solidFill>
              </a:rPr>
              <a:t>Load Sheet with Barcodes*</a:t>
            </a:r>
          </a:p>
          <a:p>
            <a:pPr algn="ctr"/>
            <a:r>
              <a:rPr lang="en-US" b="1" dirty="0" smtClean="0">
                <a:solidFill>
                  <a:srgbClr val="0070C0"/>
                </a:solidFill>
              </a:rPr>
              <a:t>Requires Printer with IPDS Capability</a:t>
            </a:r>
            <a:endParaRPr lang="en-US" b="1" dirty="0">
              <a:solidFill>
                <a:srgbClr val="0070C0"/>
              </a:solidFill>
            </a:endParaRPr>
          </a:p>
        </p:txBody>
      </p:sp>
    </p:spTree>
    <p:extLst>
      <p:ext uri="{BB962C8B-B14F-4D97-AF65-F5344CB8AC3E}">
        <p14:creationId xmlns:p14="http://schemas.microsoft.com/office/powerpoint/2010/main" val="271120367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9050" y="1995487"/>
            <a:ext cx="7810500" cy="6067425"/>
          </a:xfrm>
          <a:prstGeom prst="rect">
            <a:avLst/>
          </a:prstGeom>
        </p:spPr>
      </p:pic>
      <p:sp>
        <p:nvSpPr>
          <p:cNvPr id="3" name="TextBox 2"/>
          <p:cNvSpPr txBox="1"/>
          <p:nvPr/>
        </p:nvSpPr>
        <p:spPr>
          <a:xfrm>
            <a:off x="933450" y="571500"/>
            <a:ext cx="5676900" cy="369332"/>
          </a:xfrm>
          <a:prstGeom prst="rect">
            <a:avLst/>
          </a:prstGeom>
          <a:noFill/>
        </p:spPr>
        <p:txBody>
          <a:bodyPr wrap="square" rtlCol="0">
            <a:spAutoFit/>
          </a:bodyPr>
          <a:lstStyle/>
          <a:p>
            <a:pPr algn="ctr"/>
            <a:r>
              <a:rPr lang="en-US" b="1" dirty="0" smtClean="0">
                <a:solidFill>
                  <a:srgbClr val="0070C0"/>
                </a:solidFill>
              </a:rPr>
              <a:t>Shipping Manifest – Prints Landscape</a:t>
            </a:r>
            <a:endParaRPr lang="en-US" b="1" dirty="0">
              <a:solidFill>
                <a:srgbClr val="0070C0"/>
              </a:solidFill>
            </a:endParaRPr>
          </a:p>
        </p:txBody>
      </p:sp>
    </p:spTree>
    <p:extLst>
      <p:ext uri="{BB962C8B-B14F-4D97-AF65-F5344CB8AC3E}">
        <p14:creationId xmlns:p14="http://schemas.microsoft.com/office/powerpoint/2010/main" val="356960972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1035" y="0"/>
            <a:ext cx="7710329" cy="10058400"/>
          </a:xfrm>
          <a:prstGeom prst="rect">
            <a:avLst/>
          </a:prstGeom>
        </p:spPr>
      </p:pic>
      <p:sp>
        <p:nvSpPr>
          <p:cNvPr id="3" name="TextBox 2"/>
          <p:cNvSpPr txBox="1"/>
          <p:nvPr/>
        </p:nvSpPr>
        <p:spPr>
          <a:xfrm>
            <a:off x="1809750" y="6076950"/>
            <a:ext cx="3886200" cy="369332"/>
          </a:xfrm>
          <a:prstGeom prst="rect">
            <a:avLst/>
          </a:prstGeom>
          <a:noFill/>
        </p:spPr>
        <p:txBody>
          <a:bodyPr wrap="square" rtlCol="0">
            <a:spAutoFit/>
          </a:bodyPr>
          <a:lstStyle/>
          <a:p>
            <a:pPr algn="ctr"/>
            <a:r>
              <a:rPr lang="en-US" b="1" dirty="0" smtClean="0">
                <a:solidFill>
                  <a:srgbClr val="0070C0"/>
                </a:solidFill>
              </a:rPr>
              <a:t>Bill of Lading</a:t>
            </a:r>
            <a:endParaRPr lang="en-US" b="1" dirty="0">
              <a:solidFill>
                <a:srgbClr val="0070C0"/>
              </a:solidFill>
            </a:endParaRPr>
          </a:p>
        </p:txBody>
      </p:sp>
    </p:spTree>
    <p:extLst>
      <p:ext uri="{BB962C8B-B14F-4D97-AF65-F5344CB8AC3E}">
        <p14:creationId xmlns:p14="http://schemas.microsoft.com/office/powerpoint/2010/main" val="339943815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18" y="0"/>
            <a:ext cx="7769363" cy="10058400"/>
          </a:xfrm>
          <a:prstGeom prst="rect">
            <a:avLst/>
          </a:prstGeom>
        </p:spPr>
      </p:pic>
      <p:sp>
        <p:nvSpPr>
          <p:cNvPr id="3" name="TextBox 2"/>
          <p:cNvSpPr txBox="1"/>
          <p:nvPr/>
        </p:nvSpPr>
        <p:spPr>
          <a:xfrm>
            <a:off x="1657350" y="4933950"/>
            <a:ext cx="3543300" cy="369332"/>
          </a:xfrm>
          <a:prstGeom prst="rect">
            <a:avLst/>
          </a:prstGeom>
          <a:noFill/>
        </p:spPr>
        <p:txBody>
          <a:bodyPr wrap="square" rtlCol="0">
            <a:spAutoFit/>
          </a:bodyPr>
          <a:lstStyle/>
          <a:p>
            <a:pPr algn="ctr"/>
            <a:r>
              <a:rPr lang="en-US" b="1" dirty="0" smtClean="0">
                <a:solidFill>
                  <a:srgbClr val="0070C0"/>
                </a:solidFill>
              </a:rPr>
              <a:t>Pre-Printed form Bill of Lading</a:t>
            </a:r>
            <a:endParaRPr lang="en-US" b="1" dirty="0">
              <a:solidFill>
                <a:srgbClr val="0070C0"/>
              </a:solidFill>
            </a:endParaRPr>
          </a:p>
        </p:txBody>
      </p:sp>
    </p:spTree>
    <p:extLst>
      <p:ext uri="{BB962C8B-B14F-4D97-AF65-F5344CB8AC3E}">
        <p14:creationId xmlns:p14="http://schemas.microsoft.com/office/powerpoint/2010/main" val="252503445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962758" y="1581945"/>
            <a:ext cx="4228492" cy="6323805"/>
          </a:xfrm>
          <a:prstGeom prst="rect">
            <a:avLst/>
          </a:prstGeom>
        </p:spPr>
      </p:pic>
      <p:sp>
        <p:nvSpPr>
          <p:cNvPr id="3" name="TextBox 2"/>
          <p:cNvSpPr txBox="1"/>
          <p:nvPr/>
        </p:nvSpPr>
        <p:spPr>
          <a:xfrm>
            <a:off x="1771650" y="609600"/>
            <a:ext cx="4438650" cy="369332"/>
          </a:xfrm>
          <a:prstGeom prst="rect">
            <a:avLst/>
          </a:prstGeom>
          <a:noFill/>
        </p:spPr>
        <p:txBody>
          <a:bodyPr wrap="square" rtlCol="0">
            <a:spAutoFit/>
          </a:bodyPr>
          <a:lstStyle/>
          <a:p>
            <a:pPr algn="ctr"/>
            <a:r>
              <a:rPr lang="en-US" b="1" dirty="0" smtClean="0">
                <a:solidFill>
                  <a:srgbClr val="0070C0"/>
                </a:solidFill>
              </a:rPr>
              <a:t>Customer Shipping Labels</a:t>
            </a:r>
            <a:endParaRPr lang="en-US" b="1" dirty="0">
              <a:solidFill>
                <a:srgbClr val="0070C0"/>
              </a:solidFill>
            </a:endParaRPr>
          </a:p>
        </p:txBody>
      </p:sp>
    </p:spTree>
    <p:extLst>
      <p:ext uri="{BB962C8B-B14F-4D97-AF65-F5344CB8AC3E}">
        <p14:creationId xmlns:p14="http://schemas.microsoft.com/office/powerpoint/2010/main" val="143671359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751045" y="1888240"/>
            <a:ext cx="4268756" cy="6284210"/>
          </a:xfrm>
          <a:prstGeom prst="rect">
            <a:avLst/>
          </a:prstGeom>
        </p:spPr>
      </p:pic>
    </p:spTree>
    <p:extLst>
      <p:ext uri="{BB962C8B-B14F-4D97-AF65-F5344CB8AC3E}">
        <p14:creationId xmlns:p14="http://schemas.microsoft.com/office/powerpoint/2010/main" val="15080946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8302" y="2033587"/>
            <a:ext cx="7538303" cy="6157913"/>
          </a:xfrm>
          <a:prstGeom prst="rect">
            <a:avLst/>
          </a:prstGeom>
        </p:spPr>
      </p:pic>
      <p:sp>
        <p:nvSpPr>
          <p:cNvPr id="3" name="TextBox 2"/>
          <p:cNvSpPr txBox="1"/>
          <p:nvPr/>
        </p:nvSpPr>
        <p:spPr>
          <a:xfrm>
            <a:off x="108302" y="514350"/>
            <a:ext cx="7397398" cy="369332"/>
          </a:xfrm>
          <a:prstGeom prst="rect">
            <a:avLst/>
          </a:prstGeom>
          <a:noFill/>
        </p:spPr>
        <p:txBody>
          <a:bodyPr wrap="square" rtlCol="0">
            <a:spAutoFit/>
          </a:bodyPr>
          <a:lstStyle/>
          <a:p>
            <a:pPr algn="ctr"/>
            <a:r>
              <a:rPr lang="en-US" b="1" dirty="0" smtClean="0"/>
              <a:t>Form Fed-Dot Matrix Check Stock</a:t>
            </a:r>
            <a:endParaRPr lang="en-US" b="1" dirty="0"/>
          </a:p>
        </p:txBody>
      </p:sp>
    </p:spTree>
    <p:extLst>
      <p:ext uri="{BB962C8B-B14F-4D97-AF65-F5344CB8AC3E}">
        <p14:creationId xmlns:p14="http://schemas.microsoft.com/office/powerpoint/2010/main" val="10536684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22514" y="807703"/>
            <a:ext cx="6557736" cy="5909310"/>
          </a:xfrm>
          <a:prstGeom prst="rect">
            <a:avLst/>
          </a:prstGeom>
          <a:noFill/>
        </p:spPr>
        <p:txBody>
          <a:bodyPr wrap="square" rtlCol="0">
            <a:spAutoFit/>
          </a:bodyPr>
          <a:lstStyle/>
          <a:p>
            <a:r>
              <a:rPr lang="en-US" b="1" u="sng" dirty="0" smtClean="0"/>
              <a:t>Accounts Payable Checks</a:t>
            </a:r>
          </a:p>
          <a:p>
            <a:endParaRPr lang="en-US" dirty="0"/>
          </a:p>
          <a:p>
            <a:r>
              <a:rPr lang="en-US" sz="1600" dirty="0" smtClean="0"/>
              <a:t>Dancik offer’s two form options for printing checks.  Options include a laser format preprinted check form and a impact printer preprinted check form in which multiple copies are generated thru multi-part paper.</a:t>
            </a:r>
          </a:p>
          <a:p>
            <a:endParaRPr lang="en-US" sz="1600" dirty="0"/>
          </a:p>
          <a:p>
            <a:r>
              <a:rPr lang="en-US" sz="1600" dirty="0" smtClean="0"/>
              <a:t>Laser pre-printed check forms are typically more economical, as well as offer a larger section for remittance which results in less spoilage.  If the remittance area is not large enough to list all invoices being paid, the system will roll to the next page and continue with remittance.  One of the two checks will be flagged as “Void.”</a:t>
            </a:r>
          </a:p>
          <a:p>
            <a:endParaRPr lang="en-US" sz="1600" dirty="0"/>
          </a:p>
          <a:p>
            <a:r>
              <a:rPr lang="en-US" sz="1600" dirty="0" smtClean="0"/>
              <a:t>As an alternative, some customers utilize a 3</a:t>
            </a:r>
            <a:r>
              <a:rPr lang="en-US" sz="1600" baseline="30000" dirty="0" smtClean="0"/>
              <a:t>rd</a:t>
            </a:r>
            <a:r>
              <a:rPr lang="en-US" sz="1600" dirty="0" smtClean="0"/>
              <a:t> party software solution for printing check stock which eliminates the need for pre-printed forms.   An example of a 3</a:t>
            </a:r>
            <a:r>
              <a:rPr lang="en-US" sz="1600" baseline="30000" dirty="0" smtClean="0"/>
              <a:t>rd</a:t>
            </a:r>
            <a:r>
              <a:rPr lang="en-US" sz="1600" dirty="0" smtClean="0"/>
              <a:t> party software is Secure Check  </a:t>
            </a:r>
            <a:r>
              <a:rPr lang="en-US" sz="1600" dirty="0" smtClean="0">
                <a:hlinkClick r:id="rId2"/>
              </a:rPr>
              <a:t>www.securecheck.com</a:t>
            </a:r>
            <a:r>
              <a:rPr lang="en-US" sz="1600" dirty="0" smtClean="0"/>
              <a:t>.   **Dancik does not endorse or warranty any of these 3</a:t>
            </a:r>
            <a:r>
              <a:rPr lang="en-US" sz="1600" baseline="30000" dirty="0" smtClean="0"/>
              <a:t>rd</a:t>
            </a:r>
            <a:r>
              <a:rPr lang="en-US" sz="1600" dirty="0" smtClean="0"/>
              <a:t> party software applications.</a:t>
            </a:r>
          </a:p>
          <a:p>
            <a:endParaRPr lang="en-US" sz="1600" dirty="0"/>
          </a:p>
          <a:p>
            <a:r>
              <a:rPr lang="en-US" sz="1600" b="1" dirty="0" smtClean="0"/>
              <a:t>Setup for Check Forms</a:t>
            </a:r>
          </a:p>
          <a:p>
            <a:r>
              <a:rPr lang="en-US" sz="1600" dirty="0" smtClean="0"/>
              <a:t>Controlled at the user control panel </a:t>
            </a:r>
            <a:r>
              <a:rPr lang="en-US" sz="1600" dirty="0" smtClean="0"/>
              <a:t>file </a:t>
            </a:r>
            <a:endParaRPr lang="en-US" sz="1600" dirty="0" smtClean="0"/>
          </a:p>
          <a:p>
            <a:endParaRPr lang="en-US" dirty="0"/>
          </a:p>
          <a:p>
            <a:endParaRPr lang="en-US" dirty="0"/>
          </a:p>
          <a:p>
            <a:endParaRPr lang="en-US" dirty="0"/>
          </a:p>
        </p:txBody>
      </p:sp>
    </p:spTree>
    <p:extLst>
      <p:ext uri="{BB962C8B-B14F-4D97-AF65-F5344CB8AC3E}">
        <p14:creationId xmlns:p14="http://schemas.microsoft.com/office/powerpoint/2010/main" val="24618035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40870" y="6020480"/>
            <a:ext cx="6978423" cy="3177347"/>
          </a:xfrm>
          <a:prstGeom prst="rect">
            <a:avLst/>
          </a:prstGeom>
        </p:spPr>
      </p:pic>
      <p:sp>
        <p:nvSpPr>
          <p:cNvPr id="4" name="TextBox 3"/>
          <p:cNvSpPr txBox="1"/>
          <p:nvPr/>
        </p:nvSpPr>
        <p:spPr>
          <a:xfrm>
            <a:off x="440870" y="669471"/>
            <a:ext cx="6760030" cy="369332"/>
          </a:xfrm>
          <a:prstGeom prst="rect">
            <a:avLst/>
          </a:prstGeom>
          <a:noFill/>
        </p:spPr>
        <p:txBody>
          <a:bodyPr wrap="square" rtlCol="0">
            <a:spAutoFit/>
          </a:bodyPr>
          <a:lstStyle/>
          <a:p>
            <a:r>
              <a:rPr lang="en-US" dirty="0" smtClean="0"/>
              <a:t>NAV 5</a:t>
            </a:r>
            <a:endParaRPr lang="en-US" dirty="0"/>
          </a:p>
        </p:txBody>
      </p:sp>
      <p:pic>
        <p:nvPicPr>
          <p:cNvPr id="5" name="Picture 4"/>
          <p:cNvPicPr>
            <a:picLocks noChangeAspect="1"/>
          </p:cNvPicPr>
          <p:nvPr/>
        </p:nvPicPr>
        <p:blipFill>
          <a:blip r:embed="rId3"/>
          <a:stretch>
            <a:fillRect/>
          </a:stretch>
        </p:blipFill>
        <p:spPr>
          <a:xfrm>
            <a:off x="440870" y="1393295"/>
            <a:ext cx="6786185" cy="3978805"/>
          </a:xfrm>
          <a:prstGeom prst="rect">
            <a:avLst/>
          </a:prstGeom>
        </p:spPr>
      </p:pic>
      <p:sp>
        <p:nvSpPr>
          <p:cNvPr id="6" name="Rounded Rectangle 5"/>
          <p:cNvSpPr/>
          <p:nvPr/>
        </p:nvSpPr>
        <p:spPr>
          <a:xfrm>
            <a:off x="582724" y="3175529"/>
            <a:ext cx="3347357" cy="207168"/>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987456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20635" y="3641271"/>
            <a:ext cx="4547507" cy="584775"/>
          </a:xfrm>
          <a:prstGeom prst="rect">
            <a:avLst/>
          </a:prstGeom>
          <a:noFill/>
        </p:spPr>
        <p:txBody>
          <a:bodyPr wrap="square" rtlCol="0">
            <a:spAutoFit/>
          </a:bodyPr>
          <a:lstStyle/>
          <a:p>
            <a:pPr algn="ctr"/>
            <a:r>
              <a:rPr lang="en-US" sz="3200" b="1" dirty="0" smtClean="0">
                <a:solidFill>
                  <a:prstClr val="black"/>
                </a:solidFill>
              </a:rPr>
              <a:t>Invoices</a:t>
            </a:r>
            <a:endParaRPr lang="en-US" sz="3200" b="1" dirty="0">
              <a:solidFill>
                <a:prstClr val="black"/>
              </a:solidFill>
            </a:endParaRPr>
          </a:p>
        </p:txBody>
      </p:sp>
    </p:spTree>
    <p:extLst>
      <p:ext uri="{BB962C8B-B14F-4D97-AF65-F5344CB8AC3E}">
        <p14:creationId xmlns:p14="http://schemas.microsoft.com/office/powerpoint/2010/main" val="28408780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945" y="6390"/>
            <a:ext cx="7777345" cy="10052009"/>
          </a:xfrm>
          <a:prstGeom prst="rect">
            <a:avLst/>
          </a:prstGeom>
        </p:spPr>
      </p:pic>
      <p:sp>
        <p:nvSpPr>
          <p:cNvPr id="3" name="TextBox 2"/>
          <p:cNvSpPr txBox="1"/>
          <p:nvPr/>
        </p:nvSpPr>
        <p:spPr>
          <a:xfrm>
            <a:off x="1695450" y="4838700"/>
            <a:ext cx="4591050" cy="646331"/>
          </a:xfrm>
          <a:prstGeom prst="rect">
            <a:avLst/>
          </a:prstGeom>
          <a:noFill/>
        </p:spPr>
        <p:txBody>
          <a:bodyPr wrap="square" rtlCol="0">
            <a:spAutoFit/>
          </a:bodyPr>
          <a:lstStyle/>
          <a:p>
            <a:pPr algn="ctr"/>
            <a:r>
              <a:rPr lang="en-US" b="1" dirty="0" smtClean="0">
                <a:solidFill>
                  <a:srgbClr val="0070C0"/>
                </a:solidFill>
              </a:rPr>
              <a:t>Laser Invoices with Overlay and Logo*</a:t>
            </a:r>
          </a:p>
          <a:p>
            <a:pPr algn="ctr"/>
            <a:r>
              <a:rPr lang="en-US" b="1" dirty="0" smtClean="0">
                <a:solidFill>
                  <a:srgbClr val="0070C0"/>
                </a:solidFill>
              </a:rPr>
              <a:t>*Requires IPDS print capability</a:t>
            </a:r>
            <a:endParaRPr lang="en-US" b="1" dirty="0">
              <a:solidFill>
                <a:srgbClr val="0070C0"/>
              </a:solidFill>
            </a:endParaRPr>
          </a:p>
        </p:txBody>
      </p:sp>
    </p:spTree>
    <p:extLst>
      <p:ext uri="{BB962C8B-B14F-4D97-AF65-F5344CB8AC3E}">
        <p14:creationId xmlns:p14="http://schemas.microsoft.com/office/powerpoint/2010/main" val="348276867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1274</TotalTime>
  <Words>915</Words>
  <Application>Microsoft Office PowerPoint</Application>
  <PresentationFormat>Custom</PresentationFormat>
  <Paragraphs>118</Paragraphs>
  <Slides>45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45</vt:i4>
      </vt:variant>
    </vt:vector>
  </HeadingPairs>
  <TitlesOfParts>
    <vt:vector size="49"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mhall</dc:creator>
  <cp:lastModifiedBy>gbrannen</cp:lastModifiedBy>
  <cp:revision>33</cp:revision>
  <dcterms:created xsi:type="dcterms:W3CDTF">2015-03-31T13:13:27Z</dcterms:created>
  <dcterms:modified xsi:type="dcterms:W3CDTF">2015-07-21T16:55:11Z</dcterms:modified>
</cp:coreProperties>
</file>